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Default Extension="jpg" ContentType="image/jp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</p:sldIdLst>
  <p:sldSz cx="7493000" cy="10610850"/>
  <p:notesSz cx="7493000" cy="1061085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498080" cy="1060704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64235" y="990346"/>
            <a:ext cx="5970879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00" b="0" i="0">
                <a:solidFill>
                  <a:srgbClr val="C00000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24902" y="5942076"/>
            <a:ext cx="5249545" cy="2652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FF0000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FF0000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374967" y="2440495"/>
            <a:ext cx="3262217" cy="70031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3862165" y="2440495"/>
            <a:ext cx="3262217" cy="70031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FF0000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96264" y="592963"/>
            <a:ext cx="2225675" cy="452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FF0000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10031" y="3481196"/>
            <a:ext cx="6479286" cy="55137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2549779" y="9868091"/>
            <a:ext cx="2399792" cy="5305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374967" y="9868091"/>
            <a:ext cx="1724850" cy="5305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230111" y="8644838"/>
            <a:ext cx="231775" cy="17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Relationship Id="rId3" Type="http://schemas.openxmlformats.org/officeDocument/2006/relationships/image" Target="../media/image12.jp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Relationship Id="rId3" Type="http://schemas.openxmlformats.org/officeDocument/2006/relationships/image" Target="../media/image13.jp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Relationship Id="rId3" Type="http://schemas.openxmlformats.org/officeDocument/2006/relationships/image" Target="../media/image15.jp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Relationship Id="rId3" Type="http://schemas.openxmlformats.org/officeDocument/2006/relationships/image" Target="../media/image21.jp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Relationship Id="rId3" Type="http://schemas.openxmlformats.org/officeDocument/2006/relationships/image" Target="../media/image22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Relationship Id="rId3" Type="http://schemas.openxmlformats.org/officeDocument/2006/relationships/image" Target="../media/image23.pn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Relationship Id="rId3" Type="http://schemas.openxmlformats.org/officeDocument/2006/relationships/image" Target="../media/image24.pn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Relationship Id="rId3" Type="http://schemas.openxmlformats.org/officeDocument/2006/relationships/image" Target="../media/image25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3.jp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Relationship Id="rId3" Type="http://schemas.openxmlformats.org/officeDocument/2006/relationships/image" Target="../media/image26.pn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Relationship Id="rId3" Type="http://schemas.openxmlformats.org/officeDocument/2006/relationships/image" Target="../media/image27.pn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Relationship Id="rId3" Type="http://schemas.openxmlformats.org/officeDocument/2006/relationships/image" Target="../media/image28.pn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Relationship Id="rId3" Type="http://schemas.openxmlformats.org/officeDocument/2006/relationships/image" Target="../media/image29.pn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Relationship Id="rId3" Type="http://schemas.openxmlformats.org/officeDocument/2006/relationships/image" Target="../media/image30.pn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Relationship Id="rId3" Type="http://schemas.openxmlformats.org/officeDocument/2006/relationships/image" Target="../media/image31.pn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Relationship Id="rId3" Type="http://schemas.openxmlformats.org/officeDocument/2006/relationships/image" Target="../media/image32.pn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Relationship Id="rId3" Type="http://schemas.openxmlformats.org/officeDocument/2006/relationships/image" Target="../media/image33.pn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Relationship Id="rId3" Type="http://schemas.openxmlformats.org/officeDocument/2006/relationships/image" Target="../media/image34.pn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Relationship Id="rId3" Type="http://schemas.openxmlformats.org/officeDocument/2006/relationships/image" Target="../media/image35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4.jpg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Relationship Id="rId3" Type="http://schemas.openxmlformats.org/officeDocument/2006/relationships/image" Target="../media/image36.pn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Relationship Id="rId3" Type="http://schemas.openxmlformats.org/officeDocument/2006/relationships/image" Target="../media/image37.png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Relationship Id="rId3" Type="http://schemas.openxmlformats.org/officeDocument/2006/relationships/image" Target="../media/image38.png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Relationship Id="rId3" Type="http://schemas.openxmlformats.org/officeDocument/2006/relationships/image" Target="../media/image39.png"/></Relationships>
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Relationship Id="rId3" Type="http://schemas.openxmlformats.org/officeDocument/2006/relationships/image" Target="../media/image40.png"/></Relationships>
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jpg"/></Relationships>
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jpg"/></Relationships>
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jpg"/></Relationships>
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jp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5.jpg"/></Relationships>
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jpg"/></Relationships>

</file>

<file path=ppt/slides/_rels/slide4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jpg"/></Relationships>

</file>

<file path=ppt/slides/_rels/slide4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jpg"/></Relationships>

</file>

<file path=ppt/slides/_rels/slide4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.jpg"/></Relationships>

</file>

<file path=ppt/slides/_rels/slide4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jpg"/></Relationships>

</file>

<file path=ppt/slides/_rels/slide4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.jpg"/></Relationships>

</file>

<file path=ppt/slides/_rels/slide4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59.jpg"/></Relationships>

</file>

<file path=ppt/slides/_rels/slide4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66.png"/><Relationship Id="rId9" Type="http://schemas.openxmlformats.org/officeDocument/2006/relationships/image" Target="../media/image67.png"/></Relationships>

</file>

<file path=ppt/slides/_rels/slide4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6.jpg"/></Relationships>

</file>

<file path=ppt/slides/_rels/slide5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jpg"/></Relationships>

</file>

<file path=ppt/slides/_rels/slide5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4.jpg"/></Relationships>

</file>

<file path=ppt/slides/_rels/slide5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7" Type="http://schemas.openxmlformats.org/officeDocument/2006/relationships/image" Target="../media/image80.png"/><Relationship Id="rId8" Type="http://schemas.openxmlformats.org/officeDocument/2006/relationships/image" Target="../media/image81.png"/><Relationship Id="rId9" Type="http://schemas.openxmlformats.org/officeDocument/2006/relationships/image" Target="../media/image82.png"/><Relationship Id="rId10" Type="http://schemas.openxmlformats.org/officeDocument/2006/relationships/image" Target="../media/image83.png"/><Relationship Id="rId11" Type="http://schemas.openxmlformats.org/officeDocument/2006/relationships/image" Target="../media/image84.png"/></Relationships>

</file>

<file path=ppt/slides/_rels/slide5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/Relationships>

</file>

<file path=ppt/slides/_rels/slide5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/Relationships>

</file>

<file path=ppt/slides/_rels/slide5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9.png"/></Relationships>

</file>

<file path=ppt/slides/_rels/slide5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0.jpg"/></Relationships>

</file>

<file path=ppt/slides/_rels/slide5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1.jpg"/></Relationships>

</file>

<file path=ppt/slides/_rels/slide5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2.jpg"/></Relationships>

</file>

<file path=ppt/slides/_rels/slide5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3.jp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7.jp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8.jp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9.jp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0.jp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303780" marR="5080" indent="-2291715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DESIGN </a:t>
            </a:r>
            <a:r>
              <a:rPr dirty="0" spc="-5"/>
              <a:t>OF </a:t>
            </a:r>
            <a:r>
              <a:rPr dirty="0" spc="-10"/>
              <a:t>STEEL STRUCTURAL </a:t>
            </a:r>
            <a:r>
              <a:rPr dirty="0" spc="-5"/>
              <a:t>ELEMENTS </a:t>
            </a:r>
            <a:r>
              <a:rPr dirty="0" spc="-600"/>
              <a:t> </a:t>
            </a:r>
            <a:r>
              <a:rPr dirty="0" spc="-5"/>
              <a:t>(18CV61)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48334" y="3895166"/>
            <a:ext cx="5685155" cy="12763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169035" marR="5080" indent="-1156970">
              <a:lnSpc>
                <a:spcPct val="100000"/>
              </a:lnSpc>
              <a:spcBef>
                <a:spcPts val="105"/>
              </a:spcBef>
            </a:pPr>
            <a:r>
              <a:rPr dirty="0" sz="4100" spc="-5">
                <a:solidFill>
                  <a:srgbClr val="FF0000"/>
                </a:solidFill>
                <a:latin typeface="Calibri"/>
                <a:cs typeface="Calibri"/>
              </a:rPr>
              <a:t>MODULE</a:t>
            </a:r>
            <a:r>
              <a:rPr dirty="0" sz="4100" spc="-3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4100">
                <a:solidFill>
                  <a:srgbClr val="FF0000"/>
                </a:solidFill>
                <a:latin typeface="Calibri"/>
                <a:cs typeface="Calibri"/>
              </a:rPr>
              <a:t>01</a:t>
            </a:r>
            <a:r>
              <a:rPr dirty="0" sz="4100" spc="-2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4100">
                <a:solidFill>
                  <a:srgbClr val="FF0000"/>
                </a:solidFill>
                <a:latin typeface="Calibri"/>
                <a:cs typeface="Calibri"/>
              </a:rPr>
              <a:t>–</a:t>
            </a:r>
            <a:r>
              <a:rPr dirty="0" sz="4100" spc="-2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4100" spc="-5">
                <a:solidFill>
                  <a:srgbClr val="FF0000"/>
                </a:solidFill>
                <a:latin typeface="Calibri"/>
                <a:cs typeface="Calibri"/>
              </a:rPr>
              <a:t>CHAPTER</a:t>
            </a:r>
            <a:r>
              <a:rPr dirty="0" sz="4100" spc="-5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4100">
                <a:solidFill>
                  <a:srgbClr val="FF0000"/>
                </a:solidFill>
                <a:latin typeface="Calibri"/>
                <a:cs typeface="Calibri"/>
              </a:rPr>
              <a:t>01 </a:t>
            </a:r>
            <a:r>
              <a:rPr dirty="0" sz="4100" spc="-91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4100" spc="-5">
                <a:solidFill>
                  <a:srgbClr val="FF0000"/>
                </a:solidFill>
                <a:latin typeface="Calibri"/>
                <a:cs typeface="Calibri"/>
              </a:rPr>
              <a:t>INTRODUCTION</a:t>
            </a:r>
            <a:endParaRPr sz="4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498080" cy="10607040"/>
            <a:chOff x="0" y="0"/>
            <a:chExt cx="7498080" cy="106070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498080" cy="106070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584" y="106677"/>
              <a:ext cx="7296911" cy="1039520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498080" cy="10607040"/>
            <a:chOff x="0" y="0"/>
            <a:chExt cx="7498080" cy="106070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498080" cy="106070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584" y="106676"/>
              <a:ext cx="7296911" cy="1039520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498080" cy="10607040"/>
            <a:chOff x="0" y="0"/>
            <a:chExt cx="7498080" cy="106070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498080" cy="106070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584" y="106677"/>
              <a:ext cx="7296911" cy="1039520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2879" y="1898904"/>
            <a:ext cx="6488430" cy="1510030"/>
            <a:chOff x="182879" y="1898904"/>
            <a:chExt cx="6488430" cy="15100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879" y="1898904"/>
              <a:ext cx="6488430" cy="96088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85671" y="2447544"/>
              <a:ext cx="2797302" cy="960881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46633" y="1995626"/>
            <a:ext cx="5859780" cy="11233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015365" marR="5080" indent="-1003300">
              <a:lnSpc>
                <a:spcPct val="100000"/>
              </a:lnSpc>
              <a:spcBef>
                <a:spcPts val="100"/>
              </a:spcBef>
            </a:pPr>
            <a:r>
              <a:rPr dirty="0" sz="3600" spc="-10" b="1">
                <a:solidFill>
                  <a:srgbClr val="C00000"/>
                </a:solidFill>
                <a:latin typeface="Calibri"/>
                <a:cs typeface="Calibri"/>
              </a:rPr>
              <a:t>DESIGN</a:t>
            </a:r>
            <a:r>
              <a:rPr dirty="0" sz="3600" spc="5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3600" spc="-5" b="1">
                <a:solidFill>
                  <a:srgbClr val="C00000"/>
                </a:solidFill>
                <a:latin typeface="Calibri"/>
                <a:cs typeface="Calibri"/>
              </a:rPr>
              <a:t>OF </a:t>
            </a:r>
            <a:r>
              <a:rPr dirty="0" sz="3600" spc="-15" b="1">
                <a:solidFill>
                  <a:srgbClr val="C00000"/>
                </a:solidFill>
                <a:latin typeface="Calibri"/>
                <a:cs typeface="Calibri"/>
              </a:rPr>
              <a:t>STEEL</a:t>
            </a:r>
            <a:r>
              <a:rPr dirty="0" sz="3600" spc="-25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3600" spc="-10" b="1">
                <a:solidFill>
                  <a:srgbClr val="C00000"/>
                </a:solidFill>
                <a:latin typeface="Calibri"/>
                <a:cs typeface="Calibri"/>
              </a:rPr>
              <a:t>STRUCTURAL </a:t>
            </a:r>
            <a:r>
              <a:rPr dirty="0" sz="3600" spc="-795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3600" spc="-5" b="1">
                <a:solidFill>
                  <a:srgbClr val="C00000"/>
                </a:solidFill>
                <a:latin typeface="Calibri"/>
                <a:cs typeface="Calibri"/>
              </a:rPr>
              <a:t>ELEMENTS</a:t>
            </a:r>
            <a:r>
              <a:rPr dirty="0" sz="3600" spc="-20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3600" spc="-5" b="1">
                <a:solidFill>
                  <a:srgbClr val="C00000"/>
                </a:solidFill>
                <a:latin typeface="Calibri"/>
                <a:cs typeface="Calibri"/>
              </a:rPr>
              <a:t>(18CV61)</a:t>
            </a:r>
            <a:endParaRPr sz="36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33571" y="2447544"/>
            <a:ext cx="2234946" cy="960881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593850" y="3421456"/>
            <a:ext cx="3679825" cy="31648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46075">
              <a:lnSpc>
                <a:spcPct val="100000"/>
              </a:lnSpc>
              <a:spcBef>
                <a:spcPts val="100"/>
              </a:spcBef>
            </a:pPr>
            <a:r>
              <a:rPr dirty="0" sz="4800">
                <a:latin typeface="Calibri"/>
                <a:cs typeface="Calibri"/>
              </a:rPr>
              <a:t>Module</a:t>
            </a:r>
            <a:r>
              <a:rPr dirty="0" sz="4800" spc="-40">
                <a:latin typeface="Calibri"/>
                <a:cs typeface="Calibri"/>
              </a:rPr>
              <a:t> </a:t>
            </a:r>
            <a:r>
              <a:rPr dirty="0" sz="4800">
                <a:latin typeface="Calibri"/>
                <a:cs typeface="Calibri"/>
              </a:rPr>
              <a:t>02</a:t>
            </a:r>
            <a:endParaRPr sz="4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6050">
              <a:latin typeface="Calibri"/>
              <a:cs typeface="Calibri"/>
            </a:endParaRPr>
          </a:p>
          <a:p>
            <a:pPr marL="12700" marR="5080" indent="868680">
              <a:lnSpc>
                <a:spcPct val="100000"/>
              </a:lnSpc>
            </a:pPr>
            <a:r>
              <a:rPr dirty="0" sz="4800" spc="-60">
                <a:solidFill>
                  <a:srgbClr val="00AFEF"/>
                </a:solidFill>
                <a:latin typeface="Calibri"/>
                <a:cs typeface="Calibri"/>
              </a:rPr>
              <a:t>BOLTED </a:t>
            </a:r>
            <a:r>
              <a:rPr dirty="0" sz="4800" spc="-55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dirty="0" sz="4800" spc="-40">
                <a:solidFill>
                  <a:srgbClr val="00AFEF"/>
                </a:solidFill>
                <a:latin typeface="Calibri"/>
                <a:cs typeface="Calibri"/>
              </a:rPr>
              <a:t>C</a:t>
            </a:r>
            <a:r>
              <a:rPr dirty="0" sz="4800" spc="-5">
                <a:solidFill>
                  <a:srgbClr val="00AFEF"/>
                </a:solidFill>
                <a:latin typeface="Calibri"/>
                <a:cs typeface="Calibri"/>
              </a:rPr>
              <a:t>ONN</a:t>
            </a:r>
            <a:r>
              <a:rPr dirty="0" sz="4800" spc="-80">
                <a:solidFill>
                  <a:srgbClr val="00AFEF"/>
                </a:solidFill>
                <a:latin typeface="Calibri"/>
                <a:cs typeface="Calibri"/>
              </a:rPr>
              <a:t>E</a:t>
            </a:r>
            <a:r>
              <a:rPr dirty="0" sz="4800" spc="10">
                <a:solidFill>
                  <a:srgbClr val="00AFEF"/>
                </a:solidFill>
                <a:latin typeface="Calibri"/>
                <a:cs typeface="Calibri"/>
              </a:rPr>
              <a:t>C</a:t>
            </a:r>
            <a:r>
              <a:rPr dirty="0" sz="4800" spc="-5">
                <a:solidFill>
                  <a:srgbClr val="00AFEF"/>
                </a:solidFill>
                <a:latin typeface="Calibri"/>
                <a:cs typeface="Calibri"/>
              </a:rPr>
              <a:t>TIONS</a:t>
            </a:r>
            <a:endParaRPr sz="4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07835" y="8644838"/>
            <a:ext cx="15367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r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1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6858000" cy="9144000"/>
            <a:chOff x="0" y="0"/>
            <a:chExt cx="6858000" cy="9144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6858000" cy="9144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4968" y="51814"/>
              <a:ext cx="6605778" cy="9074658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6307835" y="8644838"/>
            <a:ext cx="15367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r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2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6858000" cy="9144000"/>
            <a:chOff x="0" y="0"/>
            <a:chExt cx="6858000" cy="9144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6858000" cy="9144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7160" y="91438"/>
              <a:ext cx="6583680" cy="8961117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6308852" y="8573211"/>
            <a:ext cx="12827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solidFill>
                  <a:srgbClr val="C00000"/>
                </a:solidFill>
                <a:latin typeface="Calibri"/>
                <a:cs typeface="Calibri"/>
              </a:rPr>
              <a:t>3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6858000" cy="9144000"/>
            <a:chOff x="0" y="0"/>
            <a:chExt cx="6858000" cy="9144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6858000" cy="9144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8495" y="182879"/>
              <a:ext cx="6541008" cy="877824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r>
              <a:rPr dirty="0"/>
              <a:t>4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6858000" cy="9144000"/>
            <a:chOff x="0" y="0"/>
            <a:chExt cx="6858000" cy="9144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6858000" cy="9144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2879" y="182879"/>
              <a:ext cx="6492240" cy="877824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r>
              <a:rPr dirty="0"/>
              <a:t>5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6858000" cy="9144000"/>
            <a:chOff x="0" y="0"/>
            <a:chExt cx="6858000" cy="9144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6858000" cy="9144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7160" y="99057"/>
              <a:ext cx="6583680" cy="894588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r>
              <a:rPr dirty="0"/>
              <a:t>6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6858000" cy="9144000"/>
            <a:chOff x="0" y="0"/>
            <a:chExt cx="6858000" cy="9144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6858000" cy="9144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7828" y="182879"/>
              <a:ext cx="6562344" cy="877824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r>
              <a:rPr dirty="0"/>
              <a:t>7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498080" cy="10607040"/>
            <a:chOff x="0" y="0"/>
            <a:chExt cx="7498080" cy="106070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498080" cy="106070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584" y="106677"/>
              <a:ext cx="7315200" cy="1042415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6858000" cy="9144000"/>
            <a:chOff x="0" y="0"/>
            <a:chExt cx="6858000" cy="9144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6858000" cy="9144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2879" y="166115"/>
              <a:ext cx="6492240" cy="881176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r>
              <a:rPr dirty="0"/>
              <a:t>8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6858000" cy="9144000"/>
            <a:chOff x="0" y="0"/>
            <a:chExt cx="6858000" cy="9144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6858000" cy="9144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600" y="182879"/>
              <a:ext cx="6400800" cy="877824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r>
              <a:rPr dirty="0"/>
              <a:t>9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6858000" cy="9144000"/>
            <a:chOff x="0" y="0"/>
            <a:chExt cx="6858000" cy="9144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6858000" cy="9144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600" y="137160"/>
              <a:ext cx="6400800" cy="886968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r>
              <a:rPr dirty="0"/>
              <a:t>10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6858000" cy="9144000"/>
            <a:chOff x="0" y="0"/>
            <a:chExt cx="6858000" cy="9144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6858000" cy="9144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7160" y="137160"/>
              <a:ext cx="6583680" cy="886968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r>
              <a:rPr dirty="0"/>
              <a:t>11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8600" y="137160"/>
            <a:ext cx="6400800" cy="886968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r>
              <a:rPr dirty="0"/>
              <a:t>12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2879" y="137160"/>
            <a:ext cx="6492240" cy="886968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r>
              <a:rPr dirty="0"/>
              <a:t>13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7160" y="137160"/>
            <a:ext cx="6583680" cy="886968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r>
              <a:rPr dirty="0"/>
              <a:t>14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8600" y="137160"/>
            <a:ext cx="6400800" cy="886968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r>
              <a:rPr dirty="0"/>
              <a:t>15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4968" y="51814"/>
            <a:ext cx="6605778" cy="907465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r>
              <a:rPr dirty="0"/>
              <a:t>16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247" y="51814"/>
            <a:ext cx="6697218" cy="907465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r>
              <a:rPr dirty="0"/>
              <a:t>17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498080" cy="10607040"/>
            <a:chOff x="0" y="0"/>
            <a:chExt cx="7498080" cy="106070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498080" cy="106070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584" y="106677"/>
              <a:ext cx="7296911" cy="1039520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7160" y="137160"/>
            <a:ext cx="6583680" cy="886968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r>
              <a:rPr dirty="0"/>
              <a:t>18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7160" y="137160"/>
            <a:ext cx="6583680" cy="886968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r>
              <a:rPr dirty="0"/>
              <a:t>19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2879" y="137160"/>
            <a:ext cx="6492240" cy="886968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r>
              <a:rPr dirty="0"/>
              <a:t>20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7160" y="137160"/>
            <a:ext cx="6583680" cy="886968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r>
              <a:rPr dirty="0"/>
              <a:t>21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7160" y="92964"/>
            <a:ext cx="6583680" cy="886968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r>
              <a:rPr dirty="0"/>
              <a:t>22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6858000" cy="9144000"/>
            <a:chOff x="0" y="0"/>
            <a:chExt cx="6858000" cy="9144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6858000" cy="9144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7160" y="2218944"/>
              <a:ext cx="6377940" cy="418185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r>
              <a:rPr dirty="0"/>
              <a:t>23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858000" cy="9144000"/>
          </a:xfrm>
          <a:custGeom>
            <a:avLst/>
            <a:gdLst/>
            <a:ahLst/>
            <a:cxnLst/>
            <a:rect l="l" t="t" r="r" b="b"/>
            <a:pathLst>
              <a:path w="6858000" h="9144000">
                <a:moveTo>
                  <a:pt x="6858000" y="0"/>
                </a:moveTo>
                <a:lnTo>
                  <a:pt x="0" y="0"/>
                </a:lnTo>
                <a:lnTo>
                  <a:pt x="0" y="9144000"/>
                </a:lnTo>
                <a:lnTo>
                  <a:pt x="6858000" y="9144000"/>
                </a:lnTo>
                <a:lnTo>
                  <a:pt x="6858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160" y="137160"/>
            <a:ext cx="6583680" cy="886968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858000" cy="9144000"/>
          </a:xfrm>
          <a:custGeom>
            <a:avLst/>
            <a:gdLst/>
            <a:ahLst/>
            <a:cxnLst/>
            <a:rect l="l" t="t" r="r" b="b"/>
            <a:pathLst>
              <a:path w="6858000" h="9144000">
                <a:moveTo>
                  <a:pt x="6858000" y="0"/>
                </a:moveTo>
                <a:lnTo>
                  <a:pt x="0" y="0"/>
                </a:lnTo>
                <a:lnTo>
                  <a:pt x="0" y="9144000"/>
                </a:lnTo>
                <a:lnTo>
                  <a:pt x="6858000" y="9144000"/>
                </a:lnTo>
                <a:lnTo>
                  <a:pt x="6858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160" y="137160"/>
            <a:ext cx="6583680" cy="886968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307835" y="8644838"/>
            <a:ext cx="15367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r>
              <a:rPr dirty="0" sz="120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858000" cy="9144000"/>
          </a:xfrm>
          <a:custGeom>
            <a:avLst/>
            <a:gdLst/>
            <a:ahLst/>
            <a:cxnLst/>
            <a:rect l="l" t="t" r="r" b="b"/>
            <a:pathLst>
              <a:path w="6858000" h="9144000">
                <a:moveTo>
                  <a:pt x="6858000" y="0"/>
                </a:moveTo>
                <a:lnTo>
                  <a:pt x="0" y="0"/>
                </a:lnTo>
                <a:lnTo>
                  <a:pt x="0" y="9144000"/>
                </a:lnTo>
                <a:lnTo>
                  <a:pt x="6858000" y="9144000"/>
                </a:lnTo>
                <a:lnTo>
                  <a:pt x="6858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160" y="137160"/>
            <a:ext cx="6583680" cy="886968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307835" y="8644838"/>
            <a:ext cx="15367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r>
              <a:rPr dirty="0" sz="120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858000" cy="9144000"/>
          </a:xfrm>
          <a:custGeom>
            <a:avLst/>
            <a:gdLst/>
            <a:ahLst/>
            <a:cxnLst/>
            <a:rect l="l" t="t" r="r" b="b"/>
            <a:pathLst>
              <a:path w="6858000" h="9144000">
                <a:moveTo>
                  <a:pt x="6858000" y="0"/>
                </a:moveTo>
                <a:lnTo>
                  <a:pt x="0" y="0"/>
                </a:lnTo>
                <a:lnTo>
                  <a:pt x="0" y="9144000"/>
                </a:lnTo>
                <a:lnTo>
                  <a:pt x="6858000" y="9144000"/>
                </a:lnTo>
                <a:lnTo>
                  <a:pt x="6858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160" y="136523"/>
            <a:ext cx="6583680" cy="891603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307835" y="8644838"/>
            <a:ext cx="15367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r>
              <a:rPr dirty="0" sz="120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498080" cy="10607040"/>
            <a:chOff x="0" y="0"/>
            <a:chExt cx="7498080" cy="106070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498080" cy="106070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584" y="106677"/>
              <a:ext cx="7296911" cy="1039520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858000" cy="9144000"/>
          </a:xfrm>
          <a:custGeom>
            <a:avLst/>
            <a:gdLst/>
            <a:ahLst/>
            <a:cxnLst/>
            <a:rect l="l" t="t" r="r" b="b"/>
            <a:pathLst>
              <a:path w="6858000" h="9144000">
                <a:moveTo>
                  <a:pt x="6858000" y="0"/>
                </a:moveTo>
                <a:lnTo>
                  <a:pt x="0" y="0"/>
                </a:lnTo>
                <a:lnTo>
                  <a:pt x="0" y="9144000"/>
                </a:lnTo>
                <a:lnTo>
                  <a:pt x="6858000" y="9144000"/>
                </a:lnTo>
                <a:lnTo>
                  <a:pt x="6858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160" y="137160"/>
            <a:ext cx="6583680" cy="886968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307835" y="8644838"/>
            <a:ext cx="15367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r>
              <a:rPr dirty="0" sz="120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858000" cy="9144000"/>
          </a:xfrm>
          <a:custGeom>
            <a:avLst/>
            <a:gdLst/>
            <a:ahLst/>
            <a:cxnLst/>
            <a:rect l="l" t="t" r="r" b="b"/>
            <a:pathLst>
              <a:path w="6858000" h="9144000">
                <a:moveTo>
                  <a:pt x="6858000" y="0"/>
                </a:moveTo>
                <a:lnTo>
                  <a:pt x="0" y="0"/>
                </a:lnTo>
                <a:lnTo>
                  <a:pt x="0" y="9144000"/>
                </a:lnTo>
                <a:lnTo>
                  <a:pt x="6858000" y="9144000"/>
                </a:lnTo>
                <a:lnTo>
                  <a:pt x="6858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160" y="137160"/>
            <a:ext cx="6583680" cy="886968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307835" y="8644838"/>
            <a:ext cx="15367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r>
              <a:rPr dirty="0" sz="120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858000" cy="9144000"/>
          </a:xfrm>
          <a:custGeom>
            <a:avLst/>
            <a:gdLst/>
            <a:ahLst/>
            <a:cxnLst/>
            <a:rect l="l" t="t" r="r" b="b"/>
            <a:pathLst>
              <a:path w="6858000" h="9144000">
                <a:moveTo>
                  <a:pt x="6858000" y="0"/>
                </a:moveTo>
                <a:lnTo>
                  <a:pt x="0" y="0"/>
                </a:lnTo>
                <a:lnTo>
                  <a:pt x="0" y="9144000"/>
                </a:lnTo>
                <a:lnTo>
                  <a:pt x="6858000" y="9144000"/>
                </a:lnTo>
                <a:lnTo>
                  <a:pt x="6858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160" y="137160"/>
            <a:ext cx="6583680" cy="886968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307835" y="8644838"/>
            <a:ext cx="15367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r>
              <a:rPr dirty="0" sz="120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858000" cy="9144000"/>
          </a:xfrm>
          <a:custGeom>
            <a:avLst/>
            <a:gdLst/>
            <a:ahLst/>
            <a:cxnLst/>
            <a:rect l="l" t="t" r="r" b="b"/>
            <a:pathLst>
              <a:path w="6858000" h="9144000">
                <a:moveTo>
                  <a:pt x="6858000" y="0"/>
                </a:moveTo>
                <a:lnTo>
                  <a:pt x="0" y="0"/>
                </a:lnTo>
                <a:lnTo>
                  <a:pt x="0" y="9144000"/>
                </a:lnTo>
                <a:lnTo>
                  <a:pt x="6858000" y="9144000"/>
                </a:lnTo>
                <a:lnTo>
                  <a:pt x="6858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160" y="137160"/>
            <a:ext cx="6583680" cy="886968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307835" y="8644838"/>
            <a:ext cx="15367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r>
              <a:rPr dirty="0" sz="120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858000" cy="9144000"/>
          </a:xfrm>
          <a:custGeom>
            <a:avLst/>
            <a:gdLst/>
            <a:ahLst/>
            <a:cxnLst/>
            <a:rect l="l" t="t" r="r" b="b"/>
            <a:pathLst>
              <a:path w="6858000" h="9144000">
                <a:moveTo>
                  <a:pt x="6858000" y="0"/>
                </a:moveTo>
                <a:lnTo>
                  <a:pt x="0" y="0"/>
                </a:lnTo>
                <a:lnTo>
                  <a:pt x="0" y="9144000"/>
                </a:lnTo>
                <a:lnTo>
                  <a:pt x="6858000" y="9144000"/>
                </a:lnTo>
                <a:lnTo>
                  <a:pt x="6858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160" y="137160"/>
            <a:ext cx="6583680" cy="886968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307835" y="8644838"/>
            <a:ext cx="15367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r>
              <a:rPr dirty="0" sz="1200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160" y="2514600"/>
            <a:ext cx="656844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6888" y="598931"/>
            <a:ext cx="6238240" cy="8545195"/>
          </a:xfrm>
          <a:custGeom>
            <a:avLst/>
            <a:gdLst/>
            <a:ahLst/>
            <a:cxnLst/>
            <a:rect l="l" t="t" r="r" b="b"/>
            <a:pathLst>
              <a:path w="6238240" h="8545195">
                <a:moveTo>
                  <a:pt x="0" y="8545068"/>
                </a:moveTo>
                <a:lnTo>
                  <a:pt x="6237732" y="8545068"/>
                </a:lnTo>
                <a:lnTo>
                  <a:pt x="6237732" y="0"/>
                </a:lnTo>
                <a:lnTo>
                  <a:pt x="0" y="0"/>
                </a:lnTo>
                <a:lnTo>
                  <a:pt x="0" y="8545068"/>
                </a:lnTo>
                <a:close/>
              </a:path>
            </a:pathLst>
          </a:custGeom>
          <a:ln w="12699">
            <a:solidFill>
              <a:srgbClr val="6FAC4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812393" y="5080253"/>
            <a:ext cx="5115560" cy="1123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3600" spc="-5">
                <a:solidFill>
                  <a:srgbClr val="FF0000"/>
                </a:solidFill>
                <a:latin typeface="Calibri"/>
                <a:cs typeface="Calibri"/>
              </a:rPr>
              <a:t>MODULE</a:t>
            </a:r>
            <a:r>
              <a:rPr dirty="0" sz="3600" spc="-4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0000"/>
                </a:solidFill>
                <a:latin typeface="Calibri"/>
                <a:cs typeface="Calibri"/>
              </a:rPr>
              <a:t>4</a:t>
            </a:r>
            <a:endParaRPr sz="3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3600" spc="-10">
                <a:solidFill>
                  <a:srgbClr val="FF0000"/>
                </a:solidFill>
                <a:latin typeface="Calibri"/>
                <a:cs typeface="Calibri"/>
              </a:rPr>
              <a:t>DESIGN</a:t>
            </a:r>
            <a:r>
              <a:rPr dirty="0" sz="3600" spc="-1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600" spc="-5">
                <a:solidFill>
                  <a:srgbClr val="FF0000"/>
                </a:solidFill>
                <a:latin typeface="Calibri"/>
                <a:cs typeface="Calibri"/>
              </a:rPr>
              <a:t>OF</a:t>
            </a:r>
            <a:r>
              <a:rPr dirty="0" sz="3600" spc="-20">
                <a:solidFill>
                  <a:srgbClr val="FF0000"/>
                </a:solidFill>
                <a:latin typeface="Calibri"/>
                <a:cs typeface="Calibri"/>
              </a:rPr>
              <a:t> COLUMN</a:t>
            </a:r>
            <a:r>
              <a:rPr dirty="0" sz="3600" spc="-15">
                <a:solidFill>
                  <a:srgbClr val="FF0000"/>
                </a:solidFill>
                <a:latin typeface="Calibri"/>
                <a:cs typeface="Calibri"/>
              </a:rPr>
              <a:t> BASES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86713" y="1386331"/>
            <a:ext cx="4565650" cy="1305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065" marR="5080">
              <a:lnSpc>
                <a:spcPct val="100000"/>
              </a:lnSpc>
              <a:spcBef>
                <a:spcPts val="95"/>
              </a:spcBef>
            </a:pPr>
            <a:r>
              <a:rPr dirty="0" sz="2800" spc="-10" b="1">
                <a:solidFill>
                  <a:srgbClr val="44536A"/>
                </a:solidFill>
                <a:latin typeface="Calibri"/>
                <a:cs typeface="Calibri"/>
              </a:rPr>
              <a:t>DESIGN</a:t>
            </a:r>
            <a:r>
              <a:rPr dirty="0" sz="2800" spc="5" b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5" b="1">
                <a:solidFill>
                  <a:srgbClr val="44536A"/>
                </a:solidFill>
                <a:latin typeface="Calibri"/>
                <a:cs typeface="Calibri"/>
              </a:rPr>
              <a:t>OF </a:t>
            </a:r>
            <a:r>
              <a:rPr dirty="0" sz="2800" spc="-10" b="1">
                <a:solidFill>
                  <a:srgbClr val="44536A"/>
                </a:solidFill>
                <a:latin typeface="Calibri"/>
                <a:cs typeface="Calibri"/>
              </a:rPr>
              <a:t>STEEL</a:t>
            </a:r>
            <a:r>
              <a:rPr dirty="0" sz="2800" spc="-5" b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44536A"/>
                </a:solidFill>
                <a:latin typeface="Calibri"/>
                <a:cs typeface="Calibri"/>
              </a:rPr>
              <a:t>STRUCTURAL </a:t>
            </a:r>
            <a:r>
              <a:rPr dirty="0" sz="2800" spc="-615" b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5" b="1">
                <a:solidFill>
                  <a:srgbClr val="44536A"/>
                </a:solidFill>
                <a:latin typeface="Calibri"/>
                <a:cs typeface="Calibri"/>
              </a:rPr>
              <a:t>ELEMENTS</a:t>
            </a:r>
            <a:endParaRPr sz="2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2800" spc="-5" b="1">
                <a:solidFill>
                  <a:srgbClr val="44536A"/>
                </a:solidFill>
                <a:latin typeface="Calibri"/>
                <a:cs typeface="Calibri"/>
              </a:rPr>
              <a:t>(18CV61)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0997" y="228727"/>
            <a:ext cx="39878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Times New Roman"/>
                <a:cs typeface="Times New Roman"/>
              </a:rPr>
              <a:t>DS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16497" y="228727"/>
            <a:ext cx="5422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Times New Roman"/>
                <a:cs typeface="Times New Roman"/>
              </a:rPr>
              <a:t>17CV62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51687" y="9454997"/>
            <a:ext cx="8756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>
                <a:solidFill>
                  <a:srgbClr val="888888"/>
                </a:solidFill>
                <a:latin typeface="Calibri"/>
                <a:cs typeface="Calibri"/>
              </a:rPr>
              <a:t>BGSIT,</a:t>
            </a:r>
            <a:r>
              <a:rPr dirty="0" sz="900" spc="-45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dirty="0" sz="900" spc="-5">
                <a:solidFill>
                  <a:srgbClr val="888888"/>
                </a:solidFill>
                <a:latin typeface="Calibri"/>
                <a:cs typeface="Calibri"/>
              </a:rPr>
              <a:t>CIVIL</a:t>
            </a:r>
            <a:r>
              <a:rPr dirty="0" sz="900" spc="-40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888888"/>
                </a:solidFill>
                <a:latin typeface="Calibri"/>
                <a:cs typeface="Calibri"/>
              </a:rPr>
              <a:t>DEPT.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68236" y="9472980"/>
            <a:ext cx="8382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888888"/>
                </a:solidFill>
                <a:latin typeface="Calibri"/>
                <a:cs typeface="Calibri"/>
              </a:rPr>
              <a:t>1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15074" y="408431"/>
            <a:ext cx="6429375" cy="8994775"/>
            <a:chOff x="215074" y="408431"/>
            <a:chExt cx="6429375" cy="8994775"/>
          </a:xfrm>
        </p:grpSpPr>
        <p:sp>
          <p:nvSpPr>
            <p:cNvPr id="7" name="object 7"/>
            <p:cNvSpPr/>
            <p:nvPr/>
          </p:nvSpPr>
          <p:spPr>
            <a:xfrm>
              <a:off x="229361" y="518921"/>
              <a:ext cx="6400800" cy="8869680"/>
            </a:xfrm>
            <a:custGeom>
              <a:avLst/>
              <a:gdLst/>
              <a:ahLst/>
              <a:cxnLst/>
              <a:rect l="l" t="t" r="r" b="b"/>
              <a:pathLst>
                <a:path w="6400800" h="8869680">
                  <a:moveTo>
                    <a:pt x="0" y="8869680"/>
                  </a:moveTo>
                  <a:lnTo>
                    <a:pt x="6400799" y="8869680"/>
                  </a:lnTo>
                  <a:lnTo>
                    <a:pt x="6400799" y="0"/>
                  </a:lnTo>
                  <a:lnTo>
                    <a:pt x="0" y="0"/>
                  </a:lnTo>
                  <a:lnTo>
                    <a:pt x="0" y="8869680"/>
                  </a:lnTo>
                  <a:close/>
                </a:path>
              </a:pathLst>
            </a:custGeom>
            <a:ln w="28575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6071" y="408431"/>
              <a:ext cx="2576322" cy="787146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84351" y="487426"/>
            <a:ext cx="213614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Column</a:t>
            </a:r>
            <a:r>
              <a:rPr dirty="0" spc="-45"/>
              <a:t> </a:t>
            </a:r>
            <a:r>
              <a:rPr dirty="0" spc="-5"/>
              <a:t>Bases: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865632" y="8304276"/>
            <a:ext cx="2200275" cy="869950"/>
            <a:chOff x="865632" y="8304276"/>
            <a:chExt cx="2200275" cy="86995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3395" y="8500287"/>
              <a:ext cx="141452" cy="17731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64336" y="8304276"/>
              <a:ext cx="1306830" cy="56464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5632" y="8700516"/>
              <a:ext cx="392417" cy="40919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64336" y="8609076"/>
              <a:ext cx="1837182" cy="56464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65476" y="8609076"/>
              <a:ext cx="400050" cy="564642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510031" y="3481196"/>
            <a:ext cx="5767070" cy="551370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299085" indent="-287020">
              <a:lnSpc>
                <a:spcPct val="100000"/>
              </a:lnSpc>
              <a:spcBef>
                <a:spcPts val="105"/>
              </a:spcBef>
              <a:buFont typeface="Wingdings"/>
              <a:buChar char=""/>
              <a:tabLst>
                <a:tab pos="299720" algn="l"/>
              </a:tabLst>
            </a:pPr>
            <a:r>
              <a:rPr dirty="0" sz="2000" spc="-5">
                <a:latin typeface="Calibri"/>
                <a:cs typeface="Calibri"/>
              </a:rPr>
              <a:t>The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columns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are</a:t>
            </a:r>
            <a:r>
              <a:rPr dirty="0" sz="2000" spc="-5">
                <a:latin typeface="Calibri"/>
                <a:cs typeface="Calibri"/>
              </a:rPr>
              <a:t> supported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on </a:t>
            </a:r>
            <a:r>
              <a:rPr dirty="0" sz="2000">
                <a:latin typeface="Calibri"/>
                <a:cs typeface="Calibri"/>
              </a:rPr>
              <a:t>the</a:t>
            </a:r>
            <a:r>
              <a:rPr dirty="0" sz="2000" spc="-5">
                <a:latin typeface="Calibri"/>
                <a:cs typeface="Calibri"/>
              </a:rPr>
              <a:t> column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base.</a:t>
            </a:r>
            <a:endParaRPr sz="2000">
              <a:latin typeface="Calibri"/>
              <a:cs typeface="Calibri"/>
            </a:endParaRPr>
          </a:p>
          <a:p>
            <a:pPr algn="just" marL="299085" marR="119380" indent="-287020">
              <a:lnSpc>
                <a:spcPct val="100000"/>
              </a:lnSpc>
              <a:buFont typeface="Wingdings"/>
              <a:buChar char=""/>
              <a:tabLst>
                <a:tab pos="299720" algn="l"/>
              </a:tabLst>
            </a:pPr>
            <a:r>
              <a:rPr dirty="0" sz="2000" spc="-5">
                <a:latin typeface="Calibri"/>
                <a:cs typeface="Calibri"/>
              </a:rPr>
              <a:t>The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column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base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is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provided</a:t>
            </a:r>
            <a:r>
              <a:rPr dirty="0" sz="2000" spc="-5">
                <a:latin typeface="Calibri"/>
                <a:cs typeface="Calibri"/>
              </a:rPr>
              <a:t> </a:t>
            </a:r>
            <a:r>
              <a:rPr dirty="0" sz="2000" spc="-20">
                <a:latin typeface="Calibri"/>
                <a:cs typeface="Calibri"/>
              </a:rPr>
              <a:t>for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transferring</a:t>
            </a:r>
            <a:r>
              <a:rPr dirty="0" sz="2000" spc="-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the </a:t>
            </a:r>
            <a:r>
              <a:rPr dirty="0" sz="2000" spc="-44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load </a:t>
            </a:r>
            <a:r>
              <a:rPr dirty="0" sz="2000" spc="-15">
                <a:latin typeface="Calibri"/>
                <a:cs typeface="Calibri"/>
              </a:rPr>
              <a:t>from </a:t>
            </a:r>
            <a:r>
              <a:rPr dirty="0" sz="2000" spc="-5">
                <a:latin typeface="Calibri"/>
                <a:cs typeface="Calibri"/>
              </a:rPr>
              <a:t>the column </a:t>
            </a:r>
            <a:r>
              <a:rPr dirty="0" sz="2000" spc="-15">
                <a:latin typeface="Calibri"/>
                <a:cs typeface="Calibri"/>
              </a:rPr>
              <a:t>to </a:t>
            </a:r>
            <a:r>
              <a:rPr dirty="0" sz="2000">
                <a:latin typeface="Calibri"/>
                <a:cs typeface="Calibri"/>
              </a:rPr>
              <a:t>the </a:t>
            </a:r>
            <a:r>
              <a:rPr dirty="0" sz="2000" spc="-5">
                <a:latin typeface="Calibri"/>
                <a:cs typeface="Calibri"/>
              </a:rPr>
              <a:t>base </a:t>
            </a:r>
            <a:r>
              <a:rPr dirty="0" sz="2000">
                <a:latin typeface="Calibri"/>
                <a:cs typeface="Calibri"/>
              </a:rPr>
              <a:t>and</a:t>
            </a:r>
            <a:r>
              <a:rPr dirty="0" sz="2000" spc="450">
                <a:latin typeface="Calibri"/>
                <a:cs typeface="Calibri"/>
              </a:rPr>
              <a:t> </a:t>
            </a:r>
            <a:r>
              <a:rPr dirty="0" sz="2000" spc="-15">
                <a:latin typeface="Calibri"/>
                <a:cs typeface="Calibri"/>
              </a:rPr>
              <a:t>to </a:t>
            </a:r>
            <a:r>
              <a:rPr dirty="0" sz="2000" spc="-5">
                <a:latin typeface="Calibri"/>
                <a:cs typeface="Calibri"/>
              </a:rPr>
              <a:t>distribute 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it </a:t>
            </a:r>
            <a:r>
              <a:rPr dirty="0" sz="2000" spc="-10">
                <a:latin typeface="Calibri"/>
                <a:cs typeface="Calibri"/>
              </a:rPr>
              <a:t>evenly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on </a:t>
            </a:r>
            <a:r>
              <a:rPr dirty="0" sz="2000">
                <a:latin typeface="Calibri"/>
                <a:cs typeface="Calibri"/>
              </a:rPr>
              <a:t>the</a:t>
            </a:r>
            <a:r>
              <a:rPr dirty="0" sz="2000" spc="-10">
                <a:latin typeface="Calibri"/>
                <a:cs typeface="Calibri"/>
              </a:rPr>
              <a:t> concrete</a:t>
            </a:r>
            <a:r>
              <a:rPr dirty="0" sz="2000" spc="-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bed.</a:t>
            </a:r>
            <a:endParaRPr sz="2000">
              <a:latin typeface="Calibri"/>
              <a:cs typeface="Calibri"/>
            </a:endParaRPr>
          </a:p>
          <a:p>
            <a:pPr algn="just" marL="299085" marR="118110" indent="-287020">
              <a:lnSpc>
                <a:spcPct val="100000"/>
              </a:lnSpc>
              <a:buFont typeface="Wingdings"/>
              <a:buChar char=""/>
              <a:tabLst>
                <a:tab pos="299720" algn="l"/>
              </a:tabLst>
            </a:pPr>
            <a:r>
              <a:rPr dirty="0" sz="2000" spc="-5">
                <a:latin typeface="Calibri"/>
                <a:cs typeface="Calibri"/>
              </a:rPr>
              <a:t>The </a:t>
            </a:r>
            <a:r>
              <a:rPr dirty="0" sz="2000">
                <a:latin typeface="Calibri"/>
                <a:cs typeface="Calibri"/>
              </a:rPr>
              <a:t>load </a:t>
            </a:r>
            <a:r>
              <a:rPr dirty="0" sz="2000" spc="-5">
                <a:latin typeface="Calibri"/>
                <a:cs typeface="Calibri"/>
              </a:rPr>
              <a:t>is </a:t>
            </a:r>
            <a:r>
              <a:rPr dirty="0" sz="2000">
                <a:latin typeface="Calibri"/>
                <a:cs typeface="Calibri"/>
              </a:rPr>
              <a:t>also </a:t>
            </a:r>
            <a:r>
              <a:rPr dirty="0" sz="2000" spc="-10">
                <a:latin typeface="Calibri"/>
                <a:cs typeface="Calibri"/>
              </a:rPr>
              <a:t>distributed over </a:t>
            </a:r>
            <a:r>
              <a:rPr dirty="0" sz="2000">
                <a:latin typeface="Calibri"/>
                <a:cs typeface="Calibri"/>
              </a:rPr>
              <a:t>a </a:t>
            </a:r>
            <a:r>
              <a:rPr dirty="0" sz="2000" spc="-5">
                <a:latin typeface="Calibri"/>
                <a:cs typeface="Calibri"/>
              </a:rPr>
              <a:t>larger area, so 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that </a:t>
            </a:r>
            <a:r>
              <a:rPr dirty="0" sz="2000">
                <a:latin typeface="Calibri"/>
                <a:cs typeface="Calibri"/>
              </a:rPr>
              <a:t>the </a:t>
            </a:r>
            <a:r>
              <a:rPr dirty="0" sz="2000" spc="-10">
                <a:latin typeface="Calibri"/>
                <a:cs typeface="Calibri"/>
              </a:rPr>
              <a:t>stress </a:t>
            </a:r>
            <a:r>
              <a:rPr dirty="0" sz="2000">
                <a:latin typeface="Calibri"/>
                <a:cs typeface="Calibri"/>
              </a:rPr>
              <a:t>induced </a:t>
            </a:r>
            <a:r>
              <a:rPr dirty="0" sz="2000" spc="-5">
                <a:latin typeface="Calibri"/>
                <a:cs typeface="Calibri"/>
              </a:rPr>
              <a:t>in the </a:t>
            </a:r>
            <a:r>
              <a:rPr dirty="0" sz="2000" spc="-15">
                <a:latin typeface="Calibri"/>
                <a:cs typeface="Calibri"/>
              </a:rPr>
              <a:t>concrete </a:t>
            </a:r>
            <a:r>
              <a:rPr dirty="0" sz="2000" spc="-5">
                <a:latin typeface="Calibri"/>
                <a:cs typeface="Calibri"/>
              </a:rPr>
              <a:t>is </a:t>
            </a:r>
            <a:r>
              <a:rPr dirty="0" sz="2000">
                <a:latin typeface="Calibri"/>
                <a:cs typeface="Calibri"/>
              </a:rPr>
              <a:t>within its 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permissible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limits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and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is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capable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of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resisting 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overturning.</a:t>
            </a:r>
            <a:endParaRPr sz="2000">
              <a:latin typeface="Calibri"/>
              <a:cs typeface="Calibri"/>
            </a:endParaRPr>
          </a:p>
          <a:p>
            <a:pPr algn="just" marL="299085" marR="7620" indent="-287020">
              <a:lnSpc>
                <a:spcPct val="100000"/>
              </a:lnSpc>
              <a:buFont typeface="Wingdings"/>
              <a:buChar char=""/>
              <a:tabLst>
                <a:tab pos="299720" algn="l"/>
              </a:tabLst>
            </a:pPr>
            <a:r>
              <a:rPr dirty="0" sz="2000">
                <a:latin typeface="Calibri"/>
                <a:cs typeface="Calibri"/>
              </a:rPr>
              <a:t>If</a:t>
            </a:r>
            <a:r>
              <a:rPr dirty="0" sz="2000" spc="22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column</a:t>
            </a:r>
            <a:r>
              <a:rPr dirty="0" sz="2000" spc="22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base</a:t>
            </a:r>
            <a:r>
              <a:rPr dirty="0" sz="2000" spc="23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is</a:t>
            </a:r>
            <a:r>
              <a:rPr dirty="0" sz="2000" spc="22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not</a:t>
            </a:r>
            <a:r>
              <a:rPr dirty="0" sz="2000" spc="22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provided,</a:t>
            </a:r>
            <a:r>
              <a:rPr dirty="0" sz="2000" spc="24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the</a:t>
            </a:r>
            <a:r>
              <a:rPr dirty="0" sz="2000" spc="23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column</a:t>
            </a:r>
            <a:r>
              <a:rPr dirty="0" sz="2000" spc="22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is</a:t>
            </a:r>
            <a:r>
              <a:rPr dirty="0" sz="2000" spc="229">
                <a:latin typeface="Calibri"/>
                <a:cs typeface="Calibri"/>
              </a:rPr>
              <a:t> </a:t>
            </a:r>
            <a:r>
              <a:rPr dirty="0" sz="2000" spc="-15">
                <a:latin typeface="Calibri"/>
                <a:cs typeface="Calibri"/>
              </a:rPr>
              <a:t>likely </a:t>
            </a:r>
            <a:r>
              <a:rPr dirty="0" sz="2000" spc="-440">
                <a:latin typeface="Calibri"/>
                <a:cs typeface="Calibri"/>
              </a:rPr>
              <a:t> </a:t>
            </a:r>
            <a:r>
              <a:rPr dirty="0" sz="2000" spc="-15">
                <a:latin typeface="Calibri"/>
                <a:cs typeface="Calibri"/>
              </a:rPr>
              <a:t>to</a:t>
            </a:r>
            <a:r>
              <a:rPr dirty="0" sz="2000" spc="-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punch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through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the</a:t>
            </a:r>
            <a:r>
              <a:rPr dirty="0" sz="2000" spc="-10">
                <a:latin typeface="Calibri"/>
                <a:cs typeface="Calibri"/>
              </a:rPr>
              <a:t> concrete</a:t>
            </a:r>
            <a:r>
              <a:rPr dirty="0" sz="2000" spc="-5">
                <a:latin typeface="Calibri"/>
                <a:cs typeface="Calibri"/>
              </a:rPr>
              <a:t> block.</a:t>
            </a:r>
            <a:endParaRPr sz="2000">
              <a:latin typeface="Calibri"/>
              <a:cs typeface="Calibri"/>
            </a:endParaRPr>
          </a:p>
          <a:p>
            <a:pPr algn="just" marL="299085" marR="5080" indent="-287020">
              <a:lnSpc>
                <a:spcPct val="100000"/>
              </a:lnSpc>
              <a:buFont typeface="Wingdings"/>
              <a:buChar char=""/>
              <a:tabLst>
                <a:tab pos="357505" algn="l"/>
              </a:tabLst>
            </a:pPr>
            <a:r>
              <a:rPr dirty="0"/>
              <a:t>	</a:t>
            </a:r>
            <a:r>
              <a:rPr dirty="0" sz="2000">
                <a:latin typeface="Calibri"/>
                <a:cs typeface="Calibri"/>
              </a:rPr>
              <a:t>Mild </a:t>
            </a:r>
            <a:r>
              <a:rPr dirty="0" sz="2000" spc="-10">
                <a:latin typeface="Calibri"/>
                <a:cs typeface="Calibri"/>
              </a:rPr>
              <a:t>steel </a:t>
            </a:r>
            <a:r>
              <a:rPr dirty="0" sz="2000" spc="-5">
                <a:latin typeface="Calibri"/>
                <a:cs typeface="Calibri"/>
              </a:rPr>
              <a:t>plates of sufficient </a:t>
            </a:r>
            <a:r>
              <a:rPr dirty="0" sz="2000" spc="-10">
                <a:latin typeface="Calibri"/>
                <a:cs typeface="Calibri"/>
              </a:rPr>
              <a:t>area are attached </a:t>
            </a:r>
            <a:r>
              <a:rPr dirty="0" sz="2000" spc="-25">
                <a:latin typeface="Calibri"/>
                <a:cs typeface="Calibri"/>
              </a:rPr>
              <a:t>to </a:t>
            </a:r>
            <a:r>
              <a:rPr dirty="0" sz="2000" spc="-2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the </a:t>
            </a:r>
            <a:r>
              <a:rPr dirty="0" sz="2000" spc="-10">
                <a:latin typeface="Calibri"/>
                <a:cs typeface="Calibri"/>
              </a:rPr>
              <a:t>bottom </a:t>
            </a:r>
            <a:r>
              <a:rPr dirty="0" sz="2000">
                <a:latin typeface="Calibri"/>
                <a:cs typeface="Calibri"/>
              </a:rPr>
              <a:t>of the </a:t>
            </a:r>
            <a:r>
              <a:rPr dirty="0" sz="2000" spc="-5">
                <a:latin typeface="Calibri"/>
                <a:cs typeface="Calibri"/>
              </a:rPr>
              <a:t>column in </a:t>
            </a:r>
            <a:r>
              <a:rPr dirty="0" sz="2000" spc="-10">
                <a:latin typeface="Calibri"/>
                <a:cs typeface="Calibri"/>
              </a:rPr>
              <a:t>order </a:t>
            </a:r>
            <a:r>
              <a:rPr dirty="0" sz="2000" spc="-15">
                <a:latin typeface="Calibri"/>
                <a:cs typeface="Calibri"/>
              </a:rPr>
              <a:t>to </a:t>
            </a:r>
            <a:r>
              <a:rPr dirty="0" sz="2000" spc="-10">
                <a:latin typeface="Calibri"/>
                <a:cs typeface="Calibri"/>
              </a:rPr>
              <a:t>increase </a:t>
            </a:r>
            <a:r>
              <a:rPr dirty="0" sz="2000">
                <a:latin typeface="Calibri"/>
                <a:cs typeface="Calibri"/>
              </a:rPr>
              <a:t>the 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bearing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area.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Such</a:t>
            </a:r>
            <a:r>
              <a:rPr dirty="0" sz="2000" spc="-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plates</a:t>
            </a:r>
            <a:r>
              <a:rPr dirty="0" sz="2000" spc="1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are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called</a:t>
            </a:r>
            <a:r>
              <a:rPr dirty="0" sz="2000" spc="2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column</a:t>
            </a:r>
            <a:r>
              <a:rPr dirty="0" sz="2000" spc="-2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bases.</a:t>
            </a:r>
            <a:endParaRPr sz="2000">
              <a:latin typeface="Calibri"/>
              <a:cs typeface="Calibri"/>
            </a:endParaRPr>
          </a:p>
          <a:p>
            <a:pPr algn="just" marL="299085" marR="6350" indent="-287020">
              <a:lnSpc>
                <a:spcPct val="100000"/>
              </a:lnSpc>
              <a:spcBef>
                <a:spcPts val="5"/>
              </a:spcBef>
              <a:buFont typeface="Wingdings"/>
              <a:buChar char=""/>
              <a:tabLst>
                <a:tab pos="299720" algn="l"/>
              </a:tabLst>
            </a:pPr>
            <a:r>
              <a:rPr dirty="0" sz="2000" spc="-5">
                <a:latin typeface="Calibri"/>
                <a:cs typeface="Calibri"/>
              </a:rPr>
              <a:t>These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plates</a:t>
            </a:r>
            <a:r>
              <a:rPr dirty="0" sz="2000" spc="-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are</a:t>
            </a:r>
            <a:r>
              <a:rPr dirty="0" sz="2000" spc="-5">
                <a:latin typeface="Calibri"/>
                <a:cs typeface="Calibri"/>
              </a:rPr>
              <a:t> secured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 spc="-15">
                <a:latin typeface="Calibri"/>
                <a:cs typeface="Calibri"/>
              </a:rPr>
              <a:t>to</a:t>
            </a:r>
            <a:r>
              <a:rPr dirty="0" sz="2000" spc="-1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the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concrete</a:t>
            </a:r>
            <a:r>
              <a:rPr dirty="0" sz="2000" spc="-5">
                <a:latin typeface="Calibri"/>
                <a:cs typeface="Calibri"/>
              </a:rPr>
              <a:t> block 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through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holding</a:t>
            </a:r>
            <a:r>
              <a:rPr dirty="0" sz="2000" spc="-2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down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or</a:t>
            </a:r>
            <a:r>
              <a:rPr dirty="0" sz="2000">
                <a:latin typeface="Calibri"/>
                <a:cs typeface="Calibri"/>
              </a:rPr>
              <a:t> anchor</a:t>
            </a:r>
            <a:r>
              <a:rPr dirty="0" sz="2000" spc="-2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bolts.</a:t>
            </a:r>
            <a:endParaRPr sz="2000">
              <a:latin typeface="Calibri"/>
              <a:cs typeface="Calibri"/>
            </a:endParaRPr>
          </a:p>
          <a:p>
            <a:pPr algn="just" marL="12700">
              <a:lnSpc>
                <a:spcPct val="100000"/>
              </a:lnSpc>
            </a:pPr>
            <a:r>
              <a:rPr dirty="0" sz="2000" spc="-10">
                <a:latin typeface="Calibri"/>
                <a:cs typeface="Calibri"/>
              </a:rPr>
              <a:t>There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are</a:t>
            </a:r>
            <a:r>
              <a:rPr dirty="0" sz="2000" spc="-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two</a:t>
            </a:r>
            <a:r>
              <a:rPr dirty="0" sz="2000" spc="-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types</a:t>
            </a:r>
            <a:r>
              <a:rPr dirty="0" sz="2000" spc="-2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of</a:t>
            </a:r>
            <a:r>
              <a:rPr dirty="0" sz="2000" spc="-1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column</a:t>
            </a:r>
            <a:r>
              <a:rPr dirty="0" sz="2000" spc="-2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bases:</a:t>
            </a:r>
            <a:endParaRPr sz="2000">
              <a:latin typeface="Calibri"/>
              <a:cs typeface="Calibri"/>
            </a:endParaRPr>
          </a:p>
          <a:p>
            <a:pPr algn="just" lvl="1" marL="812800" indent="-343535">
              <a:lnSpc>
                <a:spcPct val="100000"/>
              </a:lnSpc>
              <a:buSzPct val="70000"/>
              <a:buAutoNum type="arabicParenR"/>
              <a:tabLst>
                <a:tab pos="813435" algn="l"/>
              </a:tabLst>
            </a:pPr>
            <a:r>
              <a:rPr dirty="0" sz="2000" spc="-5">
                <a:solidFill>
                  <a:srgbClr val="FF0000"/>
                </a:solidFill>
                <a:latin typeface="Calibri"/>
                <a:cs typeface="Calibri"/>
              </a:rPr>
              <a:t>Slab</a:t>
            </a:r>
            <a:r>
              <a:rPr dirty="0" sz="2000" spc="-3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FF0000"/>
                </a:solidFill>
                <a:latin typeface="Calibri"/>
                <a:cs typeface="Calibri"/>
              </a:rPr>
              <a:t>base</a:t>
            </a:r>
            <a:endParaRPr sz="2000">
              <a:latin typeface="Calibri"/>
              <a:cs typeface="Calibri"/>
            </a:endParaRPr>
          </a:p>
          <a:p>
            <a:pPr algn="just" lvl="1" marL="812800" indent="-343535">
              <a:lnSpc>
                <a:spcPct val="100000"/>
              </a:lnSpc>
              <a:buSzPct val="70000"/>
              <a:buAutoNum type="arabicParenR"/>
              <a:tabLst>
                <a:tab pos="813435" algn="l"/>
              </a:tabLst>
            </a:pPr>
            <a:r>
              <a:rPr dirty="0" sz="2000" spc="-5">
                <a:solidFill>
                  <a:srgbClr val="FF0000"/>
                </a:solidFill>
                <a:latin typeface="Calibri"/>
                <a:cs typeface="Calibri"/>
              </a:rPr>
              <a:t>Gusseted</a:t>
            </a:r>
            <a:r>
              <a:rPr dirty="0" sz="2000" spc="-2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FF0000"/>
                </a:solidFill>
                <a:latin typeface="Calibri"/>
                <a:cs typeface="Calibri"/>
              </a:rPr>
              <a:t>base.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467611" y="1213103"/>
            <a:ext cx="3954779" cy="2134647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569468" y="1579575"/>
            <a:ext cx="915669" cy="3619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00" spc="-5">
                <a:latin typeface="Calibri"/>
                <a:cs typeface="Calibri"/>
              </a:rPr>
              <a:t>Colu</a:t>
            </a:r>
            <a:r>
              <a:rPr dirty="0" sz="1100">
                <a:latin typeface="Calibri"/>
                <a:cs typeface="Calibri"/>
              </a:rPr>
              <a:t>mn</a:t>
            </a:r>
            <a:r>
              <a:rPr dirty="0" sz="1100" spc="-4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B</a:t>
            </a:r>
            <a:r>
              <a:rPr dirty="0" sz="1100" spc="-5">
                <a:latin typeface="Calibri"/>
                <a:cs typeface="Calibri"/>
              </a:rPr>
              <a:t>as</a:t>
            </a:r>
            <a:r>
              <a:rPr dirty="0" sz="1100">
                <a:latin typeface="Calibri"/>
                <a:cs typeface="Calibri"/>
              </a:rPr>
              <a:t>e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or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100">
                <a:latin typeface="Calibri"/>
                <a:cs typeface="Calibri"/>
              </a:rPr>
              <a:t>or</a:t>
            </a:r>
            <a:r>
              <a:rPr dirty="0" sz="1100" spc="-3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slab</a:t>
            </a:r>
            <a:r>
              <a:rPr dirty="0" sz="1100" spc="-3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base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0997" y="228727"/>
            <a:ext cx="39878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Times New Roman"/>
                <a:cs typeface="Times New Roman"/>
              </a:rPr>
              <a:t>DS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16497" y="228727"/>
            <a:ext cx="5422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Times New Roman"/>
                <a:cs typeface="Times New Roman"/>
              </a:rPr>
              <a:t>17CV62</a:t>
            </a:r>
            <a:endParaRPr sz="120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1544" y="596074"/>
            <a:ext cx="6483350" cy="8715375"/>
            <a:chOff x="161544" y="596074"/>
            <a:chExt cx="6483350" cy="8715375"/>
          </a:xfrm>
        </p:grpSpPr>
        <p:sp>
          <p:nvSpPr>
            <p:cNvPr id="5" name="object 5"/>
            <p:cNvSpPr/>
            <p:nvPr/>
          </p:nvSpPr>
          <p:spPr>
            <a:xfrm>
              <a:off x="229362" y="610362"/>
              <a:ext cx="6400800" cy="8686800"/>
            </a:xfrm>
            <a:custGeom>
              <a:avLst/>
              <a:gdLst/>
              <a:ahLst/>
              <a:cxnLst/>
              <a:rect l="l" t="t" r="r" b="b"/>
              <a:pathLst>
                <a:path w="6400800" h="8686800">
                  <a:moveTo>
                    <a:pt x="0" y="8686800"/>
                  </a:moveTo>
                  <a:lnTo>
                    <a:pt x="6400799" y="8686800"/>
                  </a:lnTo>
                  <a:lnTo>
                    <a:pt x="6400799" y="0"/>
                  </a:lnTo>
                  <a:lnTo>
                    <a:pt x="0" y="0"/>
                  </a:lnTo>
                  <a:lnTo>
                    <a:pt x="0" y="8686800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1544" y="655320"/>
              <a:ext cx="564642" cy="67741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4423" y="1066800"/>
              <a:ext cx="4613910" cy="5715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3088" y="655320"/>
              <a:ext cx="1331214" cy="67741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51204" y="655320"/>
              <a:ext cx="3809238" cy="67741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57344" y="655320"/>
              <a:ext cx="483857" cy="67741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1544" y="3947159"/>
              <a:ext cx="1602486" cy="67741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44423" y="4358640"/>
              <a:ext cx="1320545" cy="5715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60932" y="3947159"/>
              <a:ext cx="486918" cy="677418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340258" y="722756"/>
            <a:ext cx="6245225" cy="84397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 sz="2400" spc="-5" b="1" i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Purpose</a:t>
            </a:r>
            <a:r>
              <a:rPr dirty="0" u="heavy" sz="2400" spc="-10" b="1" i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</a:t>
            </a:r>
            <a:r>
              <a:rPr dirty="0" u="heavy" sz="2400" spc="-5" b="1" i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of</a:t>
            </a:r>
            <a:r>
              <a:rPr dirty="0" u="heavy" sz="2400" spc="-20" b="1" i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</a:t>
            </a:r>
            <a:r>
              <a:rPr dirty="0" u="heavy" sz="2400" spc="-5" b="1" i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providing</a:t>
            </a:r>
            <a:r>
              <a:rPr dirty="0" u="heavy" sz="2400" spc="-25" b="1" i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</a:t>
            </a:r>
            <a:r>
              <a:rPr dirty="0" u="heavy" sz="2400" b="1" i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a</a:t>
            </a:r>
            <a:r>
              <a:rPr dirty="0" u="heavy" sz="2400" spc="-20" b="1" i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</a:t>
            </a:r>
            <a:r>
              <a:rPr dirty="0" u="heavy" sz="2400" spc="-10" b="1" i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column</a:t>
            </a:r>
            <a:r>
              <a:rPr dirty="0" u="heavy" sz="2400" spc="-20" b="1" i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</a:t>
            </a:r>
            <a:r>
              <a:rPr dirty="0" u="heavy" sz="2400" b="1" i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base.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3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400" spc="-5">
                <a:latin typeface="Calibri"/>
                <a:cs typeface="Calibri"/>
              </a:rPr>
              <a:t>Column</a:t>
            </a:r>
            <a:r>
              <a:rPr dirty="0" sz="2400" spc="-2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bases </a:t>
            </a:r>
            <a:r>
              <a:rPr dirty="0" sz="2400" spc="-15">
                <a:latin typeface="Calibri"/>
                <a:cs typeface="Calibri"/>
              </a:rPr>
              <a:t>are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provided</a:t>
            </a:r>
            <a:r>
              <a:rPr dirty="0" sz="2400" spc="5">
                <a:latin typeface="Calibri"/>
                <a:cs typeface="Calibri"/>
              </a:rPr>
              <a:t> </a:t>
            </a:r>
            <a:r>
              <a:rPr dirty="0" sz="2400" spc="-20">
                <a:latin typeface="Calibri"/>
                <a:cs typeface="Calibri"/>
              </a:rPr>
              <a:t>for</a:t>
            </a:r>
            <a:r>
              <a:rPr dirty="0" sz="2400" spc="-10">
                <a:latin typeface="Calibri"/>
                <a:cs typeface="Calibri"/>
              </a:rPr>
              <a:t> </a:t>
            </a:r>
            <a:r>
              <a:rPr dirty="0" sz="2400" spc="-15">
                <a:latin typeface="Calibri"/>
                <a:cs typeface="Calibri"/>
              </a:rPr>
              <a:t>following</a:t>
            </a:r>
            <a:r>
              <a:rPr dirty="0" sz="2400" spc="-2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purposes</a:t>
            </a:r>
            <a:endParaRPr sz="2400">
              <a:latin typeface="Calibri"/>
              <a:cs typeface="Calibri"/>
            </a:endParaRPr>
          </a:p>
          <a:p>
            <a:pPr marL="469900" marR="695325" indent="-457200">
              <a:lnSpc>
                <a:spcPct val="100000"/>
              </a:lnSpc>
              <a:buAutoNum type="alphaLcPeriod"/>
              <a:tabLst>
                <a:tab pos="469265" algn="l"/>
                <a:tab pos="469900" algn="l"/>
              </a:tabLst>
            </a:pPr>
            <a:r>
              <a:rPr dirty="0" sz="2400" spc="-15">
                <a:latin typeface="Calibri"/>
                <a:cs typeface="Calibri"/>
              </a:rPr>
              <a:t>to </a:t>
            </a:r>
            <a:r>
              <a:rPr dirty="0" sz="2400" spc="-10">
                <a:latin typeface="Calibri"/>
                <a:cs typeface="Calibri"/>
              </a:rPr>
              <a:t>distribute </a:t>
            </a:r>
            <a:r>
              <a:rPr dirty="0" sz="2400">
                <a:latin typeface="Calibri"/>
                <a:cs typeface="Calibri"/>
              </a:rPr>
              <a:t>the </a:t>
            </a:r>
            <a:r>
              <a:rPr dirty="0" sz="2400" spc="-10">
                <a:latin typeface="Calibri"/>
                <a:cs typeface="Calibri"/>
              </a:rPr>
              <a:t>column </a:t>
            </a:r>
            <a:r>
              <a:rPr dirty="0" sz="2400" spc="-5">
                <a:latin typeface="Calibri"/>
                <a:cs typeface="Calibri"/>
              </a:rPr>
              <a:t>load </a:t>
            </a:r>
            <a:r>
              <a:rPr dirty="0" sz="2400" spc="-15">
                <a:latin typeface="Calibri"/>
                <a:cs typeface="Calibri"/>
              </a:rPr>
              <a:t>to concrete </a:t>
            </a:r>
            <a:r>
              <a:rPr dirty="0" sz="2400" spc="-530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pedestal</a:t>
            </a:r>
            <a:r>
              <a:rPr dirty="0" sz="2400" spc="-2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or </a:t>
            </a:r>
            <a:r>
              <a:rPr dirty="0" sz="2400" spc="-10">
                <a:latin typeface="Calibri"/>
                <a:cs typeface="Calibri"/>
              </a:rPr>
              <a:t>blocks</a:t>
            </a:r>
            <a:endParaRPr sz="24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buAutoNum type="alphaLcPeriod"/>
              <a:tabLst>
                <a:tab pos="469265" algn="l"/>
                <a:tab pos="469900" algn="l"/>
              </a:tabLst>
            </a:pPr>
            <a:r>
              <a:rPr dirty="0" sz="2400" spc="-15">
                <a:latin typeface="Calibri"/>
                <a:cs typeface="Calibri"/>
              </a:rPr>
              <a:t>to </a:t>
            </a:r>
            <a:r>
              <a:rPr dirty="0" sz="2400" spc="-10">
                <a:latin typeface="Calibri"/>
                <a:cs typeface="Calibri"/>
              </a:rPr>
              <a:t>maintain</a:t>
            </a:r>
            <a:r>
              <a:rPr dirty="0" sz="2400" spc="-25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alignment</a:t>
            </a:r>
            <a:r>
              <a:rPr dirty="0" sz="2400" spc="-2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of</a:t>
            </a:r>
            <a:r>
              <a:rPr dirty="0" sz="2400" spc="-10">
                <a:latin typeface="Calibri"/>
                <a:cs typeface="Calibri"/>
              </a:rPr>
              <a:t> column</a:t>
            </a:r>
            <a:r>
              <a:rPr dirty="0" sz="2400" spc="-2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in</a:t>
            </a:r>
            <a:r>
              <a:rPr dirty="0" sz="2400" spc="-5">
                <a:latin typeface="Calibri"/>
                <a:cs typeface="Calibri"/>
              </a:rPr>
              <a:t> plan</a:t>
            </a:r>
            <a:endParaRPr sz="24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buAutoNum type="alphaLcPeriod"/>
              <a:tabLst>
                <a:tab pos="469265" algn="l"/>
                <a:tab pos="469900" algn="l"/>
              </a:tabLst>
            </a:pPr>
            <a:r>
              <a:rPr dirty="0" sz="2400" spc="-15">
                <a:latin typeface="Calibri"/>
                <a:cs typeface="Calibri"/>
              </a:rPr>
              <a:t>to</a:t>
            </a:r>
            <a:r>
              <a:rPr dirty="0" sz="2400" spc="-20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maintain</a:t>
            </a:r>
            <a:r>
              <a:rPr dirty="0" sz="2400" spc="-3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verticality</a:t>
            </a:r>
            <a:r>
              <a:rPr dirty="0" sz="2400" spc="-25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of </a:t>
            </a:r>
            <a:r>
              <a:rPr dirty="0" sz="2400" spc="-10">
                <a:latin typeface="Calibri"/>
                <a:cs typeface="Calibri"/>
              </a:rPr>
              <a:t>column</a:t>
            </a:r>
            <a:endParaRPr sz="24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buAutoNum type="alphaLcPeriod"/>
              <a:tabLst>
                <a:tab pos="469265" algn="l"/>
                <a:tab pos="469900" algn="l"/>
              </a:tabLst>
            </a:pPr>
            <a:r>
              <a:rPr dirty="0" sz="2400" spc="-15">
                <a:latin typeface="Calibri"/>
                <a:cs typeface="Calibri"/>
              </a:rPr>
              <a:t>to</a:t>
            </a:r>
            <a:r>
              <a:rPr dirty="0" sz="2400" spc="-20">
                <a:latin typeface="Calibri"/>
                <a:cs typeface="Calibri"/>
              </a:rPr>
              <a:t> </a:t>
            </a:r>
            <a:r>
              <a:rPr dirty="0" sz="2400" spc="-15">
                <a:latin typeface="Calibri"/>
                <a:cs typeface="Calibri"/>
              </a:rPr>
              <a:t>control</a:t>
            </a:r>
            <a:r>
              <a:rPr dirty="0" sz="2400" spc="-3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deflection</a:t>
            </a:r>
            <a:r>
              <a:rPr dirty="0" sz="2400" spc="-15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of</a:t>
            </a:r>
            <a:r>
              <a:rPr dirty="0" sz="2400" spc="-15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column </a:t>
            </a:r>
            <a:r>
              <a:rPr dirty="0" sz="2400">
                <a:latin typeface="Calibri"/>
                <a:cs typeface="Calibri"/>
              </a:rPr>
              <a:t>and</a:t>
            </a:r>
            <a:r>
              <a:rPr dirty="0" sz="2400" spc="-1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frames.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3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u="heavy" sz="2400" b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Slab</a:t>
            </a:r>
            <a:r>
              <a:rPr dirty="0" u="heavy" sz="2400" spc="-45" b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</a:t>
            </a:r>
            <a:r>
              <a:rPr dirty="0" u="heavy" sz="2400" b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Base:</a:t>
            </a:r>
            <a:endParaRPr sz="2400">
              <a:latin typeface="Calibri"/>
              <a:cs typeface="Calibri"/>
            </a:endParaRPr>
          </a:p>
          <a:p>
            <a:pPr marL="355600" marR="5715" indent="-342900">
              <a:lnSpc>
                <a:spcPct val="100000"/>
              </a:lnSpc>
              <a:buFont typeface="Courier New"/>
              <a:buChar char="o"/>
              <a:tabLst>
                <a:tab pos="355600" algn="l"/>
                <a:tab pos="902335" algn="l"/>
                <a:tab pos="2085339" algn="l"/>
                <a:tab pos="3227070" algn="l"/>
                <a:tab pos="4019550" algn="l"/>
                <a:tab pos="4895215" algn="l"/>
                <a:tab pos="5535295" algn="l"/>
              </a:tabLst>
            </a:pPr>
            <a:r>
              <a:rPr dirty="0" sz="2400" spc="-35">
                <a:latin typeface="Calibri"/>
                <a:cs typeface="Calibri"/>
              </a:rPr>
              <a:t>F</a:t>
            </a:r>
            <a:r>
              <a:rPr dirty="0" sz="2400" spc="-5">
                <a:latin typeface="Calibri"/>
                <a:cs typeface="Calibri"/>
              </a:rPr>
              <a:t>o</a:t>
            </a:r>
            <a:r>
              <a:rPr dirty="0" sz="2400">
                <a:latin typeface="Calibri"/>
                <a:cs typeface="Calibri"/>
              </a:rPr>
              <a:t>r	</a:t>
            </a:r>
            <a:r>
              <a:rPr dirty="0" sz="2400" spc="-20">
                <a:latin typeface="Calibri"/>
                <a:cs typeface="Calibri"/>
              </a:rPr>
              <a:t>c</a:t>
            </a:r>
            <a:r>
              <a:rPr dirty="0" sz="2400" spc="-5">
                <a:latin typeface="Calibri"/>
                <a:cs typeface="Calibri"/>
              </a:rPr>
              <a:t>olum</a:t>
            </a:r>
            <a:r>
              <a:rPr dirty="0" sz="2400" spc="-20">
                <a:latin typeface="Calibri"/>
                <a:cs typeface="Calibri"/>
              </a:rPr>
              <a:t>n</a:t>
            </a:r>
            <a:r>
              <a:rPr dirty="0" sz="2400">
                <a:latin typeface="Calibri"/>
                <a:cs typeface="Calibri"/>
              </a:rPr>
              <a:t>s	</a:t>
            </a:r>
            <a:r>
              <a:rPr dirty="0" sz="2400" spc="-20">
                <a:latin typeface="Calibri"/>
                <a:cs typeface="Calibri"/>
              </a:rPr>
              <a:t>c</a:t>
            </a:r>
            <a:r>
              <a:rPr dirty="0" sz="2400">
                <a:latin typeface="Calibri"/>
                <a:cs typeface="Calibri"/>
              </a:rPr>
              <a:t>arr</a:t>
            </a:r>
            <a:r>
              <a:rPr dirty="0" sz="2400" spc="5">
                <a:latin typeface="Calibri"/>
                <a:cs typeface="Calibri"/>
              </a:rPr>
              <a:t>y</a:t>
            </a:r>
            <a:r>
              <a:rPr dirty="0" sz="2400">
                <a:latin typeface="Calibri"/>
                <a:cs typeface="Calibri"/>
              </a:rPr>
              <a:t>ing	</a:t>
            </a:r>
            <a:r>
              <a:rPr dirty="0" sz="2400" spc="-5">
                <a:latin typeface="Calibri"/>
                <a:cs typeface="Calibri"/>
              </a:rPr>
              <a:t>sm</a:t>
            </a:r>
            <a:r>
              <a:rPr dirty="0" sz="2400" spc="5">
                <a:latin typeface="Calibri"/>
                <a:cs typeface="Calibri"/>
              </a:rPr>
              <a:t>a</a:t>
            </a:r>
            <a:r>
              <a:rPr dirty="0" sz="2400">
                <a:latin typeface="Calibri"/>
                <a:cs typeface="Calibri"/>
              </a:rPr>
              <a:t>ll	loads,	</a:t>
            </a:r>
            <a:r>
              <a:rPr dirty="0" sz="2400" spc="-5">
                <a:latin typeface="Calibri"/>
                <a:cs typeface="Calibri"/>
              </a:rPr>
              <a:t>sla</a:t>
            </a:r>
            <a:r>
              <a:rPr dirty="0" sz="2400">
                <a:latin typeface="Calibri"/>
                <a:cs typeface="Calibri"/>
              </a:rPr>
              <a:t>b	</a:t>
            </a:r>
            <a:r>
              <a:rPr dirty="0" sz="2400" spc="-5">
                <a:latin typeface="Calibri"/>
                <a:cs typeface="Calibri"/>
              </a:rPr>
              <a:t>bases  </a:t>
            </a:r>
            <a:r>
              <a:rPr dirty="0" sz="2400" spc="-15">
                <a:latin typeface="Calibri"/>
                <a:cs typeface="Calibri"/>
              </a:rPr>
              <a:t>are</a:t>
            </a:r>
            <a:r>
              <a:rPr dirty="0" sz="240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used.</a:t>
            </a:r>
            <a:endParaRPr sz="2400">
              <a:latin typeface="Calibri"/>
              <a:cs typeface="Calibri"/>
            </a:endParaRPr>
          </a:p>
          <a:p>
            <a:pPr marL="355600" marR="6350" indent="-342900">
              <a:lnSpc>
                <a:spcPct val="100000"/>
              </a:lnSpc>
              <a:spcBef>
                <a:spcPts val="5"/>
              </a:spcBef>
              <a:buFont typeface="Courier New"/>
              <a:buChar char="o"/>
              <a:tabLst>
                <a:tab pos="355600" algn="l"/>
                <a:tab pos="666115" algn="l"/>
                <a:tab pos="1768475" algn="l"/>
                <a:tab pos="2153920" algn="l"/>
                <a:tab pos="2433320" algn="l"/>
                <a:tab pos="3143250" algn="l"/>
                <a:tab pos="3975735" algn="l"/>
                <a:tab pos="4923790" algn="l"/>
                <a:tab pos="5815330" algn="l"/>
              </a:tabLst>
            </a:pPr>
            <a:r>
              <a:rPr dirty="0" sz="2400" spc="-5">
                <a:latin typeface="Calibri"/>
                <a:cs typeface="Calibri"/>
              </a:rPr>
              <a:t>I</a:t>
            </a:r>
            <a:r>
              <a:rPr dirty="0" sz="2400">
                <a:latin typeface="Calibri"/>
                <a:cs typeface="Calibri"/>
              </a:rPr>
              <a:t>t	</a:t>
            </a:r>
            <a:r>
              <a:rPr dirty="0" sz="2400" spc="-20">
                <a:latin typeface="Calibri"/>
                <a:cs typeface="Calibri"/>
              </a:rPr>
              <a:t>c</a:t>
            </a:r>
            <a:r>
              <a:rPr dirty="0" sz="2400" spc="-5">
                <a:latin typeface="Calibri"/>
                <a:cs typeface="Calibri"/>
              </a:rPr>
              <a:t>onsi</a:t>
            </a:r>
            <a:r>
              <a:rPr dirty="0" sz="2400" spc="-30">
                <a:latin typeface="Calibri"/>
                <a:cs typeface="Calibri"/>
              </a:rPr>
              <a:t>s</a:t>
            </a:r>
            <a:r>
              <a:rPr dirty="0" sz="2400">
                <a:latin typeface="Calibri"/>
                <a:cs typeface="Calibri"/>
              </a:rPr>
              <a:t>ts	</a:t>
            </a:r>
            <a:r>
              <a:rPr dirty="0" sz="2400" spc="-10">
                <a:latin typeface="Calibri"/>
                <a:cs typeface="Calibri"/>
              </a:rPr>
              <a:t>o</a:t>
            </a:r>
            <a:r>
              <a:rPr dirty="0" sz="2400">
                <a:latin typeface="Calibri"/>
                <a:cs typeface="Calibri"/>
              </a:rPr>
              <a:t>f	a	</a:t>
            </a:r>
            <a:r>
              <a:rPr dirty="0" sz="2400" spc="-5">
                <a:latin typeface="Calibri"/>
                <a:cs typeface="Calibri"/>
              </a:rPr>
              <a:t>bas</a:t>
            </a:r>
            <a:r>
              <a:rPr dirty="0" sz="2400">
                <a:latin typeface="Calibri"/>
                <a:cs typeface="Calibri"/>
              </a:rPr>
              <a:t>e	</a:t>
            </a:r>
            <a:r>
              <a:rPr dirty="0" sz="2400" spc="-15">
                <a:latin typeface="Calibri"/>
                <a:cs typeface="Calibri"/>
              </a:rPr>
              <a:t>p</a:t>
            </a:r>
            <a:r>
              <a:rPr dirty="0" sz="2400">
                <a:latin typeface="Calibri"/>
                <a:cs typeface="Calibri"/>
              </a:rPr>
              <a:t>l</a:t>
            </a:r>
            <a:r>
              <a:rPr dirty="0" sz="2400" spc="-20">
                <a:latin typeface="Calibri"/>
                <a:cs typeface="Calibri"/>
              </a:rPr>
              <a:t>a</a:t>
            </a:r>
            <a:r>
              <a:rPr dirty="0" sz="2400" spc="-25">
                <a:latin typeface="Calibri"/>
                <a:cs typeface="Calibri"/>
              </a:rPr>
              <a:t>t</a:t>
            </a:r>
            <a:r>
              <a:rPr dirty="0" sz="2400">
                <a:latin typeface="Calibri"/>
                <a:cs typeface="Calibri"/>
              </a:rPr>
              <a:t>e,	</a:t>
            </a:r>
            <a:r>
              <a:rPr dirty="0" sz="2400" spc="-5">
                <a:latin typeface="Calibri"/>
                <a:cs typeface="Calibri"/>
              </a:rPr>
              <a:t>pl</a:t>
            </a:r>
            <a:r>
              <a:rPr dirty="0" sz="2400" spc="-15">
                <a:latin typeface="Calibri"/>
                <a:cs typeface="Calibri"/>
              </a:rPr>
              <a:t>a</a:t>
            </a:r>
            <a:r>
              <a:rPr dirty="0" sz="2400">
                <a:latin typeface="Calibri"/>
                <a:cs typeface="Calibri"/>
              </a:rPr>
              <a:t>c</a:t>
            </a:r>
            <a:r>
              <a:rPr dirty="0" sz="2400" spc="5">
                <a:latin typeface="Calibri"/>
                <a:cs typeface="Calibri"/>
              </a:rPr>
              <a:t>e</a:t>
            </a:r>
            <a:r>
              <a:rPr dirty="0" sz="2400">
                <a:latin typeface="Calibri"/>
                <a:cs typeface="Calibri"/>
              </a:rPr>
              <a:t>d	</a:t>
            </a:r>
            <a:r>
              <a:rPr dirty="0" sz="2400" spc="-5">
                <a:latin typeface="Calibri"/>
                <a:cs typeface="Calibri"/>
              </a:rPr>
              <a:t>bel</a:t>
            </a:r>
            <a:r>
              <a:rPr dirty="0" sz="2400" spc="-15">
                <a:latin typeface="Calibri"/>
                <a:cs typeface="Calibri"/>
              </a:rPr>
              <a:t>o</a:t>
            </a:r>
            <a:r>
              <a:rPr dirty="0" sz="2400">
                <a:latin typeface="Calibri"/>
                <a:cs typeface="Calibri"/>
              </a:rPr>
              <a:t>w	the  </a:t>
            </a:r>
            <a:r>
              <a:rPr dirty="0" sz="2400" spc="-5">
                <a:latin typeface="Calibri"/>
                <a:cs typeface="Calibri"/>
              </a:rPr>
              <a:t>machined</a:t>
            </a:r>
            <a:r>
              <a:rPr dirty="0" sz="2400" spc="-10">
                <a:latin typeface="Calibri"/>
                <a:cs typeface="Calibri"/>
              </a:rPr>
              <a:t> column</a:t>
            </a:r>
            <a:r>
              <a:rPr dirty="0" sz="2400" spc="-1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end</a:t>
            </a:r>
            <a:r>
              <a:rPr dirty="0" sz="2400" spc="-1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and</a:t>
            </a:r>
            <a:r>
              <a:rPr dirty="0" sz="2400" spc="-5">
                <a:latin typeface="Calibri"/>
                <a:cs typeface="Calibri"/>
              </a:rPr>
              <a:t> cleat</a:t>
            </a:r>
            <a:r>
              <a:rPr dirty="0" sz="2400" spc="-2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angles.</a:t>
            </a:r>
            <a:endParaRPr sz="2400">
              <a:latin typeface="Calibri"/>
              <a:cs typeface="Calibri"/>
            </a:endParaRPr>
          </a:p>
          <a:p>
            <a:pPr marL="355600" marR="8890" indent="-342900">
              <a:lnSpc>
                <a:spcPct val="100000"/>
              </a:lnSpc>
              <a:buFont typeface="Courier New"/>
              <a:buChar char="o"/>
              <a:tabLst>
                <a:tab pos="355600" algn="l"/>
              </a:tabLst>
            </a:pPr>
            <a:r>
              <a:rPr dirty="0" sz="2400" spc="-5">
                <a:latin typeface="Calibri"/>
                <a:cs typeface="Calibri"/>
              </a:rPr>
              <a:t>The</a:t>
            </a:r>
            <a:r>
              <a:rPr dirty="0" sz="2400" spc="25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machined</a:t>
            </a:r>
            <a:r>
              <a:rPr dirty="0" sz="2400" spc="35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column</a:t>
            </a:r>
            <a:r>
              <a:rPr dirty="0" sz="2400" spc="1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end</a:t>
            </a:r>
            <a:r>
              <a:rPr dirty="0" sz="2400" spc="15">
                <a:latin typeface="Calibri"/>
                <a:cs typeface="Calibri"/>
              </a:rPr>
              <a:t> </a:t>
            </a:r>
            <a:r>
              <a:rPr dirty="0" sz="2400" spc="-20">
                <a:latin typeface="Calibri"/>
                <a:cs typeface="Calibri"/>
              </a:rPr>
              <a:t>transfers</a:t>
            </a:r>
            <a:r>
              <a:rPr dirty="0" sz="2400" spc="1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the</a:t>
            </a:r>
            <a:r>
              <a:rPr dirty="0" sz="2400" spc="3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load</a:t>
            </a:r>
            <a:r>
              <a:rPr dirty="0" sz="2400" spc="10">
                <a:latin typeface="Calibri"/>
                <a:cs typeface="Calibri"/>
              </a:rPr>
              <a:t> </a:t>
            </a:r>
            <a:r>
              <a:rPr dirty="0" sz="2400" spc="-25">
                <a:latin typeface="Calibri"/>
                <a:cs typeface="Calibri"/>
              </a:rPr>
              <a:t>to </a:t>
            </a:r>
            <a:r>
              <a:rPr dirty="0" sz="2400" spc="-53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the</a:t>
            </a:r>
            <a:r>
              <a:rPr dirty="0" sz="2400" spc="-5">
                <a:latin typeface="Calibri"/>
                <a:cs typeface="Calibri"/>
              </a:rPr>
              <a:t> slab</a:t>
            </a:r>
            <a:r>
              <a:rPr dirty="0" sz="2400" spc="-15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base</a:t>
            </a:r>
            <a:r>
              <a:rPr dirty="0" sz="2400" spc="5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by</a:t>
            </a:r>
            <a:r>
              <a:rPr dirty="0" sz="2400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direct </a:t>
            </a:r>
            <a:r>
              <a:rPr dirty="0" sz="2400" spc="-5">
                <a:latin typeface="Calibri"/>
                <a:cs typeface="Calibri"/>
              </a:rPr>
              <a:t>bearing.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Courier New"/>
              <a:buChar char="o"/>
              <a:tabLst>
                <a:tab pos="355600" algn="l"/>
              </a:tabLst>
            </a:pPr>
            <a:r>
              <a:rPr dirty="0" sz="2400" spc="-5">
                <a:latin typeface="Calibri"/>
                <a:cs typeface="Calibri"/>
              </a:rPr>
              <a:t>The</a:t>
            </a:r>
            <a:r>
              <a:rPr dirty="0" sz="2400" spc="225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column</a:t>
            </a:r>
            <a:r>
              <a:rPr dirty="0" sz="2400" spc="22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end</a:t>
            </a:r>
            <a:r>
              <a:rPr dirty="0" sz="2400" spc="22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is</a:t>
            </a:r>
            <a:r>
              <a:rPr dirty="0" sz="2400" spc="204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connected</a:t>
            </a:r>
            <a:r>
              <a:rPr dirty="0" sz="2400" spc="220">
                <a:latin typeface="Calibri"/>
                <a:cs typeface="Calibri"/>
              </a:rPr>
              <a:t> </a:t>
            </a:r>
            <a:r>
              <a:rPr dirty="0" sz="2400" spc="-15">
                <a:latin typeface="Calibri"/>
                <a:cs typeface="Calibri"/>
              </a:rPr>
              <a:t>to</a:t>
            </a:r>
            <a:r>
              <a:rPr dirty="0" sz="2400" spc="215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base</a:t>
            </a:r>
            <a:r>
              <a:rPr dirty="0" sz="2400" spc="225">
                <a:latin typeface="Calibri"/>
                <a:cs typeface="Calibri"/>
              </a:rPr>
              <a:t> </a:t>
            </a:r>
            <a:r>
              <a:rPr dirty="0" sz="2400" spc="-15">
                <a:latin typeface="Calibri"/>
                <a:cs typeface="Calibri"/>
              </a:rPr>
              <a:t>plate</a:t>
            </a:r>
            <a:r>
              <a:rPr dirty="0" sz="2400" spc="220">
                <a:latin typeface="Calibri"/>
                <a:cs typeface="Calibri"/>
              </a:rPr>
              <a:t> </a:t>
            </a:r>
            <a:r>
              <a:rPr dirty="0" sz="2400" spc="-15">
                <a:latin typeface="Calibri"/>
                <a:cs typeface="Calibri"/>
              </a:rPr>
              <a:t>by</a:t>
            </a:r>
            <a:endParaRPr sz="24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  <a:tabLst>
                <a:tab pos="2163445" algn="l"/>
              </a:tabLst>
            </a:pPr>
            <a:r>
              <a:rPr dirty="0" sz="2400" spc="-5">
                <a:latin typeface="Calibri"/>
                <a:cs typeface="Calibri"/>
              </a:rPr>
              <a:t>welding or</a:t>
            </a:r>
            <a:r>
              <a:rPr dirty="0" sz="2400" spc="-10">
                <a:latin typeface="Calibri"/>
                <a:cs typeface="Calibri"/>
              </a:rPr>
              <a:t> by	</a:t>
            </a:r>
            <a:r>
              <a:rPr dirty="0" sz="2400">
                <a:latin typeface="Calibri"/>
                <a:cs typeface="Calibri"/>
              </a:rPr>
              <a:t>means</a:t>
            </a:r>
            <a:r>
              <a:rPr dirty="0" sz="2400" spc="-4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of</a:t>
            </a:r>
            <a:r>
              <a:rPr dirty="0" sz="2400" spc="-2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bolts.</a:t>
            </a:r>
            <a:endParaRPr sz="2400">
              <a:latin typeface="Calibri"/>
              <a:cs typeface="Calibri"/>
            </a:endParaRPr>
          </a:p>
          <a:p>
            <a:pPr algn="just" marL="355600" marR="5080" indent="-342900">
              <a:lnSpc>
                <a:spcPct val="100000"/>
              </a:lnSpc>
              <a:buFont typeface="Courier New"/>
              <a:buChar char="o"/>
              <a:tabLst>
                <a:tab pos="355600" algn="l"/>
              </a:tabLst>
            </a:pPr>
            <a:r>
              <a:rPr dirty="0" sz="2400" spc="-5">
                <a:latin typeface="Calibri"/>
                <a:cs typeface="Calibri"/>
              </a:rPr>
              <a:t>In </a:t>
            </a:r>
            <a:r>
              <a:rPr dirty="0" sz="2400" spc="-10">
                <a:latin typeface="Calibri"/>
                <a:cs typeface="Calibri"/>
              </a:rPr>
              <a:t>order</a:t>
            </a:r>
            <a:r>
              <a:rPr dirty="0" sz="2400" spc="520">
                <a:latin typeface="Calibri"/>
                <a:cs typeface="Calibri"/>
              </a:rPr>
              <a:t> </a:t>
            </a:r>
            <a:r>
              <a:rPr dirty="0" sz="2400" spc="520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to</a:t>
            </a:r>
            <a:r>
              <a:rPr dirty="0" sz="2400" spc="785">
                <a:latin typeface="Calibri"/>
                <a:cs typeface="Calibri"/>
              </a:rPr>
              <a:t> </a:t>
            </a:r>
            <a:r>
              <a:rPr dirty="0" sz="2400" spc="795">
                <a:latin typeface="Calibri"/>
                <a:cs typeface="Calibri"/>
              </a:rPr>
              <a:t> </a:t>
            </a:r>
            <a:r>
              <a:rPr dirty="0" sz="2400" spc="-15">
                <a:latin typeface="Calibri"/>
                <a:cs typeface="Calibri"/>
              </a:rPr>
              <a:t>prevent </a:t>
            </a:r>
            <a:r>
              <a:rPr dirty="0" sz="2400" spc="-10">
                <a:latin typeface="Calibri"/>
                <a:cs typeface="Calibri"/>
              </a:rPr>
              <a:t>movement </a:t>
            </a:r>
            <a:r>
              <a:rPr dirty="0" sz="2400" spc="-5">
                <a:latin typeface="Calibri"/>
                <a:cs typeface="Calibri"/>
              </a:rPr>
              <a:t>of </a:t>
            </a:r>
            <a:r>
              <a:rPr dirty="0" sz="2400" spc="-15">
                <a:latin typeface="Calibri"/>
                <a:cs typeface="Calibri"/>
              </a:rPr>
              <a:t>plate </a:t>
            </a:r>
            <a:r>
              <a:rPr dirty="0" sz="2400">
                <a:latin typeface="Calibri"/>
                <a:cs typeface="Calibri"/>
              </a:rPr>
              <a:t>in </a:t>
            </a:r>
            <a:r>
              <a:rPr dirty="0" sz="2400" spc="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the </a:t>
            </a:r>
            <a:r>
              <a:rPr dirty="0" sz="2400" spc="-15">
                <a:latin typeface="Calibri"/>
                <a:cs typeface="Calibri"/>
              </a:rPr>
              <a:t>horizontal </a:t>
            </a:r>
            <a:r>
              <a:rPr dirty="0" sz="2400" spc="-5">
                <a:latin typeface="Calibri"/>
                <a:cs typeface="Calibri"/>
              </a:rPr>
              <a:t>plane, </a:t>
            </a:r>
            <a:r>
              <a:rPr dirty="0" sz="2400" spc="-15">
                <a:latin typeface="Calibri"/>
                <a:cs typeface="Calibri"/>
              </a:rPr>
              <a:t>four</a:t>
            </a:r>
            <a:r>
              <a:rPr dirty="0" sz="2400" spc="52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bolts</a:t>
            </a:r>
            <a:r>
              <a:rPr dirty="0" sz="2400" spc="530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are</a:t>
            </a:r>
            <a:r>
              <a:rPr dirty="0" sz="2400" spc="1055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provided 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in the </a:t>
            </a:r>
            <a:r>
              <a:rPr dirty="0" sz="2400" spc="-15">
                <a:latin typeface="Calibri"/>
                <a:cs typeface="Calibri"/>
              </a:rPr>
              <a:t>four corners </a:t>
            </a:r>
            <a:r>
              <a:rPr dirty="0" sz="2400" spc="-5">
                <a:latin typeface="Calibri"/>
                <a:cs typeface="Calibri"/>
              </a:rPr>
              <a:t>of </a:t>
            </a:r>
            <a:r>
              <a:rPr dirty="0" sz="2400">
                <a:latin typeface="Calibri"/>
                <a:cs typeface="Calibri"/>
              </a:rPr>
              <a:t>the </a:t>
            </a:r>
            <a:r>
              <a:rPr dirty="0" sz="2400" spc="-15">
                <a:latin typeface="Calibri"/>
                <a:cs typeface="Calibri"/>
              </a:rPr>
              <a:t>plate</a:t>
            </a:r>
            <a:r>
              <a:rPr dirty="0" sz="2400" spc="-1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and</a:t>
            </a:r>
            <a:r>
              <a:rPr dirty="0" sz="2400" spc="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this</a:t>
            </a:r>
            <a:r>
              <a:rPr dirty="0" sz="2400" spc="5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bolts </a:t>
            </a:r>
            <a:r>
              <a:rPr dirty="0" sz="2400">
                <a:latin typeface="Calibri"/>
                <a:cs typeface="Calibri"/>
              </a:rPr>
              <a:t> </a:t>
            </a:r>
            <a:r>
              <a:rPr dirty="0" sz="2400" spc="-15">
                <a:latin typeface="Calibri"/>
                <a:cs typeface="Calibri"/>
              </a:rPr>
              <a:t>are</a:t>
            </a:r>
            <a:r>
              <a:rPr dirty="0" sz="2400" spc="-1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called</a:t>
            </a:r>
            <a:r>
              <a:rPr dirty="0" sz="2400">
                <a:latin typeface="Calibri"/>
                <a:cs typeface="Calibri"/>
              </a:rPr>
              <a:t> as anchor </a:t>
            </a:r>
            <a:r>
              <a:rPr dirty="0" sz="2400" spc="-5">
                <a:latin typeface="Calibri"/>
                <a:cs typeface="Calibri"/>
              </a:rPr>
              <a:t>bolts or holding </a:t>
            </a:r>
            <a:r>
              <a:rPr dirty="0" sz="2400" spc="-10">
                <a:latin typeface="Calibri"/>
                <a:cs typeface="Calibri"/>
              </a:rPr>
              <a:t>down </a:t>
            </a:r>
            <a:r>
              <a:rPr dirty="0" sz="2400" spc="-5">
                <a:latin typeface="Calibri"/>
                <a:cs typeface="Calibri"/>
              </a:rPr>
              <a:t> bolts.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42112" y="9501555"/>
            <a:ext cx="875665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955"/>
              </a:lnSpc>
            </a:pPr>
            <a:r>
              <a:rPr dirty="0" sz="900" spc="-5">
                <a:solidFill>
                  <a:srgbClr val="888888"/>
                </a:solidFill>
                <a:latin typeface="Calibri"/>
                <a:cs typeface="Calibri"/>
              </a:rPr>
              <a:t>BGSIT,</a:t>
            </a:r>
            <a:r>
              <a:rPr dirty="0" sz="900" spc="-45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dirty="0" sz="900" spc="-5">
                <a:solidFill>
                  <a:srgbClr val="888888"/>
                </a:solidFill>
                <a:latin typeface="Calibri"/>
                <a:cs typeface="Calibri"/>
              </a:rPr>
              <a:t>CIVIL</a:t>
            </a:r>
            <a:r>
              <a:rPr dirty="0" sz="900" spc="-40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888888"/>
                </a:solidFill>
                <a:latin typeface="Calibri"/>
                <a:cs typeface="Calibri"/>
              </a:rPr>
              <a:t>DEPT.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384925" y="9501555"/>
            <a:ext cx="192405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955"/>
              </a:lnSpc>
            </a:pPr>
            <a:r>
              <a:rPr dirty="0" sz="900">
                <a:solidFill>
                  <a:srgbClr val="888888"/>
                </a:solidFill>
                <a:latin typeface="Calibri"/>
                <a:cs typeface="Calibri"/>
              </a:rPr>
              <a:t>2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0997" y="228727"/>
            <a:ext cx="39878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Times New Roman"/>
                <a:cs typeface="Times New Roman"/>
              </a:rPr>
              <a:t>DS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16497" y="228727"/>
            <a:ext cx="5422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Times New Roman"/>
                <a:cs typeface="Times New Roman"/>
              </a:rPr>
              <a:t>17CV62</a:t>
            </a:r>
            <a:endParaRPr sz="120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15074" y="596074"/>
            <a:ext cx="6429375" cy="8715375"/>
            <a:chOff x="215074" y="596074"/>
            <a:chExt cx="6429375" cy="8715375"/>
          </a:xfrm>
        </p:grpSpPr>
        <p:sp>
          <p:nvSpPr>
            <p:cNvPr id="5" name="object 5"/>
            <p:cNvSpPr/>
            <p:nvPr/>
          </p:nvSpPr>
          <p:spPr>
            <a:xfrm>
              <a:off x="229361" y="610362"/>
              <a:ext cx="6400800" cy="8686800"/>
            </a:xfrm>
            <a:custGeom>
              <a:avLst/>
              <a:gdLst/>
              <a:ahLst/>
              <a:cxnLst/>
              <a:rect l="l" t="t" r="r" b="b"/>
              <a:pathLst>
                <a:path w="6400800" h="8686800">
                  <a:moveTo>
                    <a:pt x="0" y="8686800"/>
                  </a:moveTo>
                  <a:lnTo>
                    <a:pt x="6400799" y="8686800"/>
                  </a:lnTo>
                  <a:lnTo>
                    <a:pt x="6400799" y="0"/>
                  </a:lnTo>
                  <a:lnTo>
                    <a:pt x="0" y="0"/>
                  </a:lnTo>
                  <a:lnTo>
                    <a:pt x="0" y="8686800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2395" y="714756"/>
              <a:ext cx="5106924" cy="466039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8917" y="6074664"/>
              <a:ext cx="5874637" cy="2535936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412494" y="5498972"/>
            <a:ext cx="34042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0000"/>
                </a:solidFill>
                <a:latin typeface="Calibri"/>
                <a:cs typeface="Calibri"/>
              </a:rPr>
              <a:t>PLAN</a:t>
            </a:r>
            <a:r>
              <a:rPr dirty="0" sz="1800" spc="-2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0000"/>
                </a:solidFill>
                <a:latin typeface="Calibri"/>
                <a:cs typeface="Calibri"/>
              </a:rPr>
              <a:t>AND</a:t>
            </a:r>
            <a:r>
              <a:rPr dirty="0" sz="18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800" spc="-30">
                <a:solidFill>
                  <a:srgbClr val="FF0000"/>
                </a:solidFill>
                <a:latin typeface="Calibri"/>
                <a:cs typeface="Calibri"/>
              </a:rPr>
              <a:t>ELEVATION</a:t>
            </a:r>
            <a:r>
              <a:rPr dirty="0" sz="1800" spc="-2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0000"/>
                </a:solidFill>
                <a:latin typeface="Calibri"/>
                <a:cs typeface="Calibri"/>
              </a:rPr>
              <a:t>OF</a:t>
            </a:r>
            <a:r>
              <a:rPr dirty="0" sz="1800" spc="-2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0000"/>
                </a:solidFill>
                <a:latin typeface="Calibri"/>
                <a:cs typeface="Calibri"/>
              </a:rPr>
              <a:t>SLAB</a:t>
            </a:r>
            <a:r>
              <a:rPr dirty="0" sz="1800" spc="-2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0000"/>
                </a:solidFill>
                <a:latin typeface="Calibri"/>
                <a:cs typeface="Calibri"/>
              </a:rPr>
              <a:t>BASE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42112" y="9501555"/>
            <a:ext cx="875665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955"/>
              </a:lnSpc>
            </a:pPr>
            <a:r>
              <a:rPr dirty="0" sz="900" spc="-5">
                <a:solidFill>
                  <a:srgbClr val="888888"/>
                </a:solidFill>
                <a:latin typeface="Calibri"/>
                <a:cs typeface="Calibri"/>
              </a:rPr>
              <a:t>BGSIT,</a:t>
            </a:r>
            <a:r>
              <a:rPr dirty="0" sz="900" spc="-45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dirty="0" sz="900" spc="-5">
                <a:solidFill>
                  <a:srgbClr val="888888"/>
                </a:solidFill>
                <a:latin typeface="Calibri"/>
                <a:cs typeface="Calibri"/>
              </a:rPr>
              <a:t>CIVIL</a:t>
            </a:r>
            <a:r>
              <a:rPr dirty="0" sz="900" spc="-40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888888"/>
                </a:solidFill>
                <a:latin typeface="Calibri"/>
                <a:cs typeface="Calibri"/>
              </a:rPr>
              <a:t>DEPT.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384925" y="9501555"/>
            <a:ext cx="192405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955"/>
              </a:lnSpc>
            </a:pPr>
            <a:r>
              <a:rPr dirty="0" sz="900">
                <a:solidFill>
                  <a:srgbClr val="888888"/>
                </a:solidFill>
                <a:latin typeface="Calibri"/>
                <a:cs typeface="Calibri"/>
              </a:rPr>
              <a:t>3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4877" y="8628380"/>
            <a:ext cx="2364740" cy="635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91820" marR="5080" indent="-579755">
              <a:lnSpc>
                <a:spcPct val="100000"/>
              </a:lnSpc>
              <a:spcBef>
                <a:spcPts val="100"/>
              </a:spcBef>
            </a:pPr>
            <a:r>
              <a:rPr dirty="0" sz="2000" spc="-5">
                <a:solidFill>
                  <a:srgbClr val="FF0000"/>
                </a:solidFill>
                <a:latin typeface="Calibri"/>
                <a:cs typeface="Calibri"/>
              </a:rPr>
              <a:t>Slab base with </a:t>
            </a:r>
            <a:r>
              <a:rPr dirty="0" sz="2000" spc="-15">
                <a:solidFill>
                  <a:srgbClr val="FF0000"/>
                </a:solidFill>
                <a:latin typeface="Calibri"/>
                <a:cs typeface="Calibri"/>
              </a:rPr>
              <a:t>Welded </a:t>
            </a:r>
            <a:r>
              <a:rPr dirty="0" sz="2000" spc="-44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Connection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056379" y="8595156"/>
            <a:ext cx="2242820" cy="6362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2000" spc="-5">
                <a:solidFill>
                  <a:srgbClr val="5B9BD4"/>
                </a:solidFill>
                <a:latin typeface="Calibri"/>
                <a:cs typeface="Calibri"/>
              </a:rPr>
              <a:t>Slab</a:t>
            </a:r>
            <a:r>
              <a:rPr dirty="0" sz="2000" spc="-15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5B9BD4"/>
                </a:solidFill>
                <a:latin typeface="Calibri"/>
                <a:cs typeface="Calibri"/>
              </a:rPr>
              <a:t>base</a:t>
            </a:r>
            <a:r>
              <a:rPr dirty="0" sz="2000" spc="-2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5B9BD4"/>
                </a:solidFill>
                <a:latin typeface="Calibri"/>
                <a:cs typeface="Calibri"/>
              </a:rPr>
              <a:t>with</a:t>
            </a:r>
            <a:r>
              <a:rPr dirty="0" sz="2000" spc="-1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5B9BD4"/>
                </a:solidFill>
                <a:latin typeface="Calibri"/>
                <a:cs typeface="Calibri"/>
              </a:rPr>
              <a:t>Bolted</a:t>
            </a:r>
            <a:endParaRPr sz="2000">
              <a:latin typeface="Calibri"/>
              <a:cs typeface="Calibri"/>
            </a:endParaRPr>
          </a:p>
          <a:p>
            <a:pPr algn="ctr" marL="3175">
              <a:lnSpc>
                <a:spcPct val="100000"/>
              </a:lnSpc>
              <a:spcBef>
                <a:spcPts val="5"/>
              </a:spcBef>
            </a:pPr>
            <a:r>
              <a:rPr dirty="0" sz="2000" spc="-5">
                <a:solidFill>
                  <a:srgbClr val="5B9BD4"/>
                </a:solidFill>
                <a:latin typeface="Calibri"/>
                <a:cs typeface="Calibri"/>
              </a:rPr>
              <a:t>Connection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498080" cy="10607040"/>
            <a:chOff x="0" y="0"/>
            <a:chExt cx="7498080" cy="106070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498080" cy="106070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584" y="106677"/>
              <a:ext cx="7296911" cy="1039520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0997" y="228727"/>
            <a:ext cx="39878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Times New Roman"/>
                <a:cs typeface="Times New Roman"/>
              </a:rPr>
              <a:t>DS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16497" y="228727"/>
            <a:ext cx="5422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Times New Roman"/>
                <a:cs typeface="Times New Roman"/>
              </a:rPr>
              <a:t>17CV62</a:t>
            </a:r>
            <a:endParaRPr sz="120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15074" y="513587"/>
            <a:ext cx="6403975" cy="8609330"/>
            <a:chOff x="215074" y="513587"/>
            <a:chExt cx="6403975" cy="8609330"/>
          </a:xfrm>
        </p:grpSpPr>
        <p:sp>
          <p:nvSpPr>
            <p:cNvPr id="5" name="object 5"/>
            <p:cNvSpPr/>
            <p:nvPr/>
          </p:nvSpPr>
          <p:spPr>
            <a:xfrm>
              <a:off x="229361" y="538733"/>
              <a:ext cx="6375400" cy="8569960"/>
            </a:xfrm>
            <a:custGeom>
              <a:avLst/>
              <a:gdLst/>
              <a:ahLst/>
              <a:cxnLst/>
              <a:rect l="l" t="t" r="r" b="b"/>
              <a:pathLst>
                <a:path w="6375400" h="8569960">
                  <a:moveTo>
                    <a:pt x="0" y="8569452"/>
                  </a:moveTo>
                  <a:lnTo>
                    <a:pt x="6374892" y="8569452"/>
                  </a:lnTo>
                  <a:lnTo>
                    <a:pt x="6374892" y="0"/>
                  </a:lnTo>
                  <a:lnTo>
                    <a:pt x="0" y="0"/>
                  </a:lnTo>
                  <a:lnTo>
                    <a:pt x="0" y="8569452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7679" y="513587"/>
              <a:ext cx="1808226" cy="78714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12619" y="513587"/>
              <a:ext cx="1146809" cy="78714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92323" y="513587"/>
              <a:ext cx="561594" cy="787146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Gusseted</a:t>
            </a:r>
            <a:r>
              <a:rPr dirty="0" spc="-35"/>
              <a:t> </a:t>
            </a:r>
            <a:r>
              <a:rPr dirty="0" spc="-5"/>
              <a:t>Base: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96264" y="1025778"/>
            <a:ext cx="5768975" cy="39890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355600" marR="5715" indent="-342900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2000" spc="-10">
                <a:latin typeface="Calibri"/>
                <a:cs typeface="Calibri"/>
              </a:rPr>
              <a:t>For</a:t>
            </a:r>
            <a:r>
              <a:rPr dirty="0" sz="2000" spc="-5">
                <a:latin typeface="Calibri"/>
                <a:cs typeface="Calibri"/>
              </a:rPr>
              <a:t> columns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carrying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heavy</a:t>
            </a:r>
            <a:r>
              <a:rPr dirty="0" sz="2000" spc="-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loads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gusseted</a:t>
            </a:r>
            <a:r>
              <a:rPr dirty="0" sz="2000" spc="44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bases </a:t>
            </a:r>
            <a:r>
              <a:rPr dirty="0" sz="2000" spc="-44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are</a:t>
            </a:r>
            <a:r>
              <a:rPr dirty="0" sz="2000" spc="-5">
                <a:latin typeface="Calibri"/>
                <a:cs typeface="Calibri"/>
              </a:rPr>
              <a:t> used.</a:t>
            </a:r>
            <a:endParaRPr sz="2000">
              <a:latin typeface="Calibri"/>
              <a:cs typeface="Calibri"/>
            </a:endParaRPr>
          </a:p>
          <a:p>
            <a:pPr algn="just" marL="355600" marR="5080" indent="-342900">
              <a:lnSpc>
                <a:spcPct val="100000"/>
              </a:lnSpc>
              <a:buFont typeface="Wingdings"/>
              <a:buChar char=""/>
              <a:tabLst>
                <a:tab pos="355600" algn="l"/>
              </a:tabLst>
            </a:pPr>
            <a:r>
              <a:rPr dirty="0" sz="2000" spc="-5">
                <a:latin typeface="Calibri"/>
                <a:cs typeface="Calibri"/>
              </a:rPr>
              <a:t>The </a:t>
            </a:r>
            <a:r>
              <a:rPr dirty="0" sz="2000">
                <a:latin typeface="Calibri"/>
                <a:cs typeface="Calibri"/>
              </a:rPr>
              <a:t>loads </a:t>
            </a:r>
            <a:r>
              <a:rPr dirty="0" sz="2000" spc="-10">
                <a:latin typeface="Calibri"/>
                <a:cs typeface="Calibri"/>
              </a:rPr>
              <a:t>are transmitted </a:t>
            </a:r>
            <a:r>
              <a:rPr dirty="0" sz="2000" spc="-15">
                <a:latin typeface="Calibri"/>
                <a:cs typeface="Calibri"/>
              </a:rPr>
              <a:t>to </a:t>
            </a:r>
            <a:r>
              <a:rPr dirty="0" sz="2000">
                <a:latin typeface="Calibri"/>
                <a:cs typeface="Calibri"/>
              </a:rPr>
              <a:t>the </a:t>
            </a:r>
            <a:r>
              <a:rPr dirty="0" sz="2000" spc="-5">
                <a:latin typeface="Calibri"/>
                <a:cs typeface="Calibri"/>
              </a:rPr>
              <a:t>base </a:t>
            </a:r>
            <a:r>
              <a:rPr dirty="0" sz="2000" spc="-15">
                <a:latin typeface="Calibri"/>
                <a:cs typeface="Calibri"/>
              </a:rPr>
              <a:t>plate </a:t>
            </a:r>
            <a:r>
              <a:rPr dirty="0" sz="2000" spc="-10">
                <a:latin typeface="Calibri"/>
                <a:cs typeface="Calibri"/>
              </a:rPr>
              <a:t>through </a:t>
            </a:r>
            <a:r>
              <a:rPr dirty="0" sz="2000" spc="-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the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gusset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plates</a:t>
            </a:r>
            <a:r>
              <a:rPr dirty="0" sz="2000" spc="-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attached</a:t>
            </a:r>
            <a:r>
              <a:rPr dirty="0" sz="2000" spc="-5">
                <a:latin typeface="Calibri"/>
                <a:cs typeface="Calibri"/>
              </a:rPr>
              <a:t> </a:t>
            </a:r>
            <a:r>
              <a:rPr dirty="0" sz="2000" spc="-15">
                <a:latin typeface="Calibri"/>
                <a:cs typeface="Calibri"/>
              </a:rPr>
              <a:t>to</a:t>
            </a:r>
            <a:r>
              <a:rPr dirty="0" sz="2000" spc="-1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the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flanges</a:t>
            </a:r>
            <a:r>
              <a:rPr dirty="0" sz="2000" spc="-5">
                <a:latin typeface="Calibri"/>
                <a:cs typeface="Calibri"/>
              </a:rPr>
              <a:t> of</a:t>
            </a:r>
            <a:r>
              <a:rPr dirty="0" sz="2000">
                <a:latin typeface="Calibri"/>
                <a:cs typeface="Calibri"/>
              </a:rPr>
              <a:t> the 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column</a:t>
            </a:r>
            <a:r>
              <a:rPr dirty="0" sz="2000" spc="-2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by</a:t>
            </a:r>
            <a:r>
              <a:rPr dirty="0" sz="2000" spc="-2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means</a:t>
            </a:r>
            <a:r>
              <a:rPr dirty="0" sz="2000" spc="1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of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cleat</a:t>
            </a:r>
            <a:r>
              <a:rPr dirty="0" sz="2000" spc="1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angles.</a:t>
            </a:r>
            <a:endParaRPr sz="2000">
              <a:latin typeface="Calibri"/>
              <a:cs typeface="Calibri"/>
            </a:endParaRPr>
          </a:p>
          <a:p>
            <a:pPr algn="just" marL="355600" marR="6350" indent="-342900">
              <a:lnSpc>
                <a:spcPct val="100000"/>
              </a:lnSpc>
              <a:spcBef>
                <a:spcPts val="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2000">
                <a:latin typeface="Calibri"/>
                <a:cs typeface="Calibri"/>
              </a:rPr>
              <a:t>So the </a:t>
            </a:r>
            <a:r>
              <a:rPr dirty="0" sz="2000" spc="-10">
                <a:latin typeface="Calibri"/>
                <a:cs typeface="Calibri"/>
              </a:rPr>
              <a:t>gusseted </a:t>
            </a:r>
            <a:r>
              <a:rPr dirty="0" sz="2000">
                <a:latin typeface="Calibri"/>
                <a:cs typeface="Calibri"/>
              </a:rPr>
              <a:t>base </a:t>
            </a:r>
            <a:r>
              <a:rPr dirty="0" sz="2000" spc="-10">
                <a:latin typeface="Calibri"/>
                <a:cs typeface="Calibri"/>
              </a:rPr>
              <a:t>consists </a:t>
            </a:r>
            <a:r>
              <a:rPr dirty="0" sz="2000" spc="-5">
                <a:latin typeface="Calibri"/>
                <a:cs typeface="Calibri"/>
              </a:rPr>
              <a:t>of base </a:t>
            </a:r>
            <a:r>
              <a:rPr dirty="0" sz="2000" spc="-10">
                <a:latin typeface="Calibri"/>
                <a:cs typeface="Calibri"/>
              </a:rPr>
              <a:t>plate, </a:t>
            </a:r>
            <a:r>
              <a:rPr dirty="0" sz="2000" spc="-5">
                <a:latin typeface="Calibri"/>
                <a:cs typeface="Calibri"/>
              </a:rPr>
              <a:t>gusset 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plates</a:t>
            </a:r>
            <a:r>
              <a:rPr dirty="0" sz="2000" spc="2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and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cleat</a:t>
            </a:r>
            <a:r>
              <a:rPr dirty="0" sz="2000" spc="1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angles</a:t>
            </a:r>
            <a:r>
              <a:rPr dirty="0" sz="2000" spc="-1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or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gusset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angels.</a:t>
            </a:r>
            <a:endParaRPr sz="2000">
              <a:latin typeface="Calibri"/>
              <a:cs typeface="Calibri"/>
            </a:endParaRPr>
          </a:p>
          <a:p>
            <a:pPr algn="just" marL="355600" marR="6985" indent="-342900">
              <a:lnSpc>
                <a:spcPct val="100000"/>
              </a:lnSpc>
              <a:buFont typeface="Wingdings"/>
              <a:buChar char=""/>
              <a:tabLst>
                <a:tab pos="355600" algn="l"/>
              </a:tabLst>
            </a:pPr>
            <a:r>
              <a:rPr dirty="0" sz="2000" spc="-5">
                <a:latin typeface="Calibri"/>
                <a:cs typeface="Calibri"/>
              </a:rPr>
              <a:t>The </a:t>
            </a:r>
            <a:r>
              <a:rPr dirty="0" sz="2000">
                <a:latin typeface="Calibri"/>
                <a:cs typeface="Calibri"/>
              </a:rPr>
              <a:t>base </a:t>
            </a:r>
            <a:r>
              <a:rPr dirty="0" sz="2000" spc="-10">
                <a:latin typeface="Calibri"/>
                <a:cs typeface="Calibri"/>
              </a:rPr>
              <a:t>plate</a:t>
            </a:r>
            <a:r>
              <a:rPr dirty="0" sz="2000" spc="-5">
                <a:latin typeface="Calibri"/>
                <a:cs typeface="Calibri"/>
              </a:rPr>
              <a:t> is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anchored </a:t>
            </a:r>
            <a:r>
              <a:rPr dirty="0" sz="2000" spc="-15">
                <a:latin typeface="Calibri"/>
                <a:cs typeface="Calibri"/>
              </a:rPr>
              <a:t>at</a:t>
            </a:r>
            <a:r>
              <a:rPr dirty="0" sz="2000" spc="42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the </a:t>
            </a:r>
            <a:r>
              <a:rPr dirty="0" sz="2000" spc="-15">
                <a:latin typeface="Calibri"/>
                <a:cs typeface="Calibri"/>
              </a:rPr>
              <a:t>four</a:t>
            </a:r>
            <a:r>
              <a:rPr dirty="0" sz="2000" spc="42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corners </a:t>
            </a:r>
            <a:r>
              <a:rPr dirty="0" sz="2000" spc="-25">
                <a:latin typeface="Calibri"/>
                <a:cs typeface="Calibri"/>
              </a:rPr>
              <a:t>to </a:t>
            </a:r>
            <a:r>
              <a:rPr dirty="0" sz="2000" spc="-2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the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foundation</a:t>
            </a:r>
            <a:r>
              <a:rPr dirty="0" sz="2000" spc="-5">
                <a:latin typeface="Calibri"/>
                <a:cs typeface="Calibri"/>
              </a:rPr>
              <a:t> with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bolts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 spc="-15">
                <a:latin typeface="Calibri"/>
                <a:cs typeface="Calibri"/>
              </a:rPr>
              <a:t>to</a:t>
            </a:r>
            <a:r>
              <a:rPr dirty="0" sz="2000" spc="-1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check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the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lateral </a:t>
            </a:r>
            <a:r>
              <a:rPr dirty="0" sz="2000" spc="-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movement.</a:t>
            </a:r>
            <a:endParaRPr sz="2000">
              <a:latin typeface="Calibri"/>
              <a:cs typeface="Calibri"/>
            </a:endParaRPr>
          </a:p>
          <a:p>
            <a:pPr algn="just" marL="355600" marR="5080" indent="-342900">
              <a:lnSpc>
                <a:spcPct val="100000"/>
              </a:lnSpc>
              <a:buFont typeface="Wingdings"/>
              <a:buChar char=""/>
              <a:tabLst>
                <a:tab pos="355600" algn="l"/>
              </a:tabLst>
            </a:pPr>
            <a:r>
              <a:rPr dirty="0" sz="2000" spc="-5">
                <a:latin typeface="Calibri"/>
                <a:cs typeface="Calibri"/>
              </a:rPr>
              <a:t>The </a:t>
            </a:r>
            <a:r>
              <a:rPr dirty="0" sz="2000" spc="-10">
                <a:latin typeface="Calibri"/>
                <a:cs typeface="Calibri"/>
              </a:rPr>
              <a:t>foundation </a:t>
            </a:r>
            <a:r>
              <a:rPr dirty="0" sz="2000" spc="-5">
                <a:latin typeface="Calibri"/>
                <a:cs typeface="Calibri"/>
              </a:rPr>
              <a:t>is generally </a:t>
            </a:r>
            <a:r>
              <a:rPr dirty="0" sz="2000">
                <a:latin typeface="Calibri"/>
                <a:cs typeface="Calibri"/>
              </a:rPr>
              <a:t>of </a:t>
            </a:r>
            <a:r>
              <a:rPr dirty="0" sz="2000" spc="-5">
                <a:latin typeface="Calibri"/>
                <a:cs typeface="Calibri"/>
              </a:rPr>
              <a:t>cement </a:t>
            </a:r>
            <a:r>
              <a:rPr dirty="0" sz="2000" spc="-15">
                <a:latin typeface="Calibri"/>
                <a:cs typeface="Calibri"/>
              </a:rPr>
              <a:t>concrete </a:t>
            </a:r>
            <a:r>
              <a:rPr dirty="0" sz="2000">
                <a:latin typeface="Calibri"/>
                <a:cs typeface="Calibri"/>
              </a:rPr>
              <a:t>and 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transmits </a:t>
            </a:r>
            <a:r>
              <a:rPr dirty="0" sz="2000">
                <a:latin typeface="Calibri"/>
                <a:cs typeface="Calibri"/>
              </a:rPr>
              <a:t>the load </a:t>
            </a:r>
            <a:r>
              <a:rPr dirty="0" sz="2000" spc="-10">
                <a:latin typeface="Calibri"/>
                <a:cs typeface="Calibri"/>
              </a:rPr>
              <a:t>over </a:t>
            </a:r>
            <a:r>
              <a:rPr dirty="0" sz="2000">
                <a:latin typeface="Calibri"/>
                <a:cs typeface="Calibri"/>
              </a:rPr>
              <a:t>a </a:t>
            </a:r>
            <a:r>
              <a:rPr dirty="0" sz="2000" spc="-10">
                <a:latin typeface="Calibri"/>
                <a:cs typeface="Calibri"/>
              </a:rPr>
              <a:t>larger area </a:t>
            </a:r>
            <a:r>
              <a:rPr dirty="0" sz="2000" spc="-5">
                <a:latin typeface="Calibri"/>
                <a:cs typeface="Calibri"/>
              </a:rPr>
              <a:t>with </a:t>
            </a:r>
            <a:r>
              <a:rPr dirty="0" sz="2000" spc="-10">
                <a:latin typeface="Calibri"/>
                <a:cs typeface="Calibri"/>
              </a:rPr>
              <a:t>uniform </a:t>
            </a:r>
            <a:r>
              <a:rPr dirty="0" sz="2000" spc="-5">
                <a:latin typeface="Calibri"/>
                <a:cs typeface="Calibri"/>
              </a:rPr>
              <a:t> distribution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of</a:t>
            </a:r>
            <a:r>
              <a:rPr dirty="0" sz="2000" spc="-10">
                <a:latin typeface="Calibri"/>
                <a:cs typeface="Calibri"/>
              </a:rPr>
              <a:t> pressure.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5216" y="5102352"/>
            <a:ext cx="5750966" cy="3825240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242112" y="9501555"/>
            <a:ext cx="875665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955"/>
              </a:lnSpc>
            </a:pPr>
            <a:r>
              <a:rPr dirty="0" sz="900" spc="-5">
                <a:solidFill>
                  <a:srgbClr val="888888"/>
                </a:solidFill>
                <a:latin typeface="Calibri"/>
                <a:cs typeface="Calibri"/>
              </a:rPr>
              <a:t>BGSIT,</a:t>
            </a:r>
            <a:r>
              <a:rPr dirty="0" sz="900" spc="-45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dirty="0" sz="900" spc="-5">
                <a:solidFill>
                  <a:srgbClr val="888888"/>
                </a:solidFill>
                <a:latin typeface="Calibri"/>
                <a:cs typeface="Calibri"/>
              </a:rPr>
              <a:t>CIVIL</a:t>
            </a:r>
            <a:r>
              <a:rPr dirty="0" sz="900" spc="-40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888888"/>
                </a:solidFill>
                <a:latin typeface="Calibri"/>
                <a:cs typeface="Calibri"/>
              </a:rPr>
              <a:t>DEPT.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384925" y="9501555"/>
            <a:ext cx="192405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955"/>
              </a:lnSpc>
            </a:pPr>
            <a:r>
              <a:rPr dirty="0" sz="900">
                <a:solidFill>
                  <a:srgbClr val="888888"/>
                </a:solidFill>
                <a:latin typeface="Calibri"/>
                <a:cs typeface="Calibri"/>
              </a:rPr>
              <a:t>4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0997" y="228727"/>
            <a:ext cx="39878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Times New Roman"/>
                <a:cs typeface="Times New Roman"/>
              </a:rPr>
              <a:t>DS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16497" y="228727"/>
            <a:ext cx="5422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Times New Roman"/>
                <a:cs typeface="Times New Roman"/>
              </a:rPr>
              <a:t>17CV62</a:t>
            </a:r>
            <a:endParaRPr sz="120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15074" y="596074"/>
            <a:ext cx="6429375" cy="8715375"/>
            <a:chOff x="215074" y="596074"/>
            <a:chExt cx="6429375" cy="8715375"/>
          </a:xfrm>
        </p:grpSpPr>
        <p:sp>
          <p:nvSpPr>
            <p:cNvPr id="5" name="object 5"/>
            <p:cNvSpPr/>
            <p:nvPr/>
          </p:nvSpPr>
          <p:spPr>
            <a:xfrm>
              <a:off x="229361" y="610362"/>
              <a:ext cx="6400800" cy="8686800"/>
            </a:xfrm>
            <a:custGeom>
              <a:avLst/>
              <a:gdLst/>
              <a:ahLst/>
              <a:cxnLst/>
              <a:rect l="l" t="t" r="r" b="b"/>
              <a:pathLst>
                <a:path w="6400800" h="8686800">
                  <a:moveTo>
                    <a:pt x="0" y="8686800"/>
                  </a:moveTo>
                  <a:lnTo>
                    <a:pt x="6400799" y="8686800"/>
                  </a:lnTo>
                  <a:lnTo>
                    <a:pt x="6400799" y="0"/>
                  </a:lnTo>
                  <a:lnTo>
                    <a:pt x="0" y="0"/>
                  </a:lnTo>
                  <a:lnTo>
                    <a:pt x="0" y="8686800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5892" y="774192"/>
              <a:ext cx="6011587" cy="555831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593341" y="6721602"/>
            <a:ext cx="398272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86510" marR="5080" indent="-1274445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0000"/>
                </a:solidFill>
                <a:latin typeface="Calibri"/>
                <a:cs typeface="Calibri"/>
              </a:rPr>
              <a:t>Plan,</a:t>
            </a:r>
            <a:r>
              <a:rPr dirty="0" sz="18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0000"/>
                </a:solidFill>
                <a:latin typeface="Calibri"/>
                <a:cs typeface="Calibri"/>
              </a:rPr>
              <a:t>Front Elevation</a:t>
            </a:r>
            <a:r>
              <a:rPr dirty="0" sz="1800" spc="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0000"/>
                </a:solidFill>
                <a:latin typeface="Calibri"/>
                <a:cs typeface="Calibri"/>
              </a:rPr>
              <a:t>and </a:t>
            </a:r>
            <a:r>
              <a:rPr dirty="0" sz="1800" spc="-5">
                <a:solidFill>
                  <a:srgbClr val="FF0000"/>
                </a:solidFill>
                <a:latin typeface="Calibri"/>
                <a:cs typeface="Calibri"/>
              </a:rPr>
              <a:t>Side</a:t>
            </a:r>
            <a:r>
              <a:rPr dirty="0" sz="1800" spc="-1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0000"/>
                </a:solidFill>
                <a:latin typeface="Calibri"/>
                <a:cs typeface="Calibri"/>
              </a:rPr>
              <a:t>Elevation</a:t>
            </a:r>
            <a:r>
              <a:rPr dirty="0" sz="18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0000"/>
                </a:solidFill>
                <a:latin typeface="Calibri"/>
                <a:cs typeface="Calibri"/>
              </a:rPr>
              <a:t>of </a:t>
            </a:r>
            <a:r>
              <a:rPr dirty="0" sz="1800" spc="-39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0000"/>
                </a:solidFill>
                <a:latin typeface="Calibri"/>
                <a:cs typeface="Calibri"/>
              </a:rPr>
              <a:t>Gusseted</a:t>
            </a:r>
            <a:r>
              <a:rPr dirty="0" sz="1800">
                <a:solidFill>
                  <a:srgbClr val="FF0000"/>
                </a:solidFill>
                <a:latin typeface="Calibri"/>
                <a:cs typeface="Calibri"/>
              </a:rPr>
              <a:t> Base.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2112" y="9501555"/>
            <a:ext cx="875665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955"/>
              </a:lnSpc>
            </a:pPr>
            <a:r>
              <a:rPr dirty="0" sz="900" spc="-5">
                <a:solidFill>
                  <a:srgbClr val="888888"/>
                </a:solidFill>
                <a:latin typeface="Calibri"/>
                <a:cs typeface="Calibri"/>
              </a:rPr>
              <a:t>BGSIT,</a:t>
            </a:r>
            <a:r>
              <a:rPr dirty="0" sz="900" spc="-45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dirty="0" sz="900" spc="-5">
                <a:solidFill>
                  <a:srgbClr val="888888"/>
                </a:solidFill>
                <a:latin typeface="Calibri"/>
                <a:cs typeface="Calibri"/>
              </a:rPr>
              <a:t>CIVIL</a:t>
            </a:r>
            <a:r>
              <a:rPr dirty="0" sz="900" spc="-40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888888"/>
                </a:solidFill>
                <a:latin typeface="Calibri"/>
                <a:cs typeface="Calibri"/>
              </a:rPr>
              <a:t>DEPT.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384925" y="9501555"/>
            <a:ext cx="192405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955"/>
              </a:lnSpc>
            </a:pPr>
            <a:r>
              <a:rPr dirty="0" sz="900">
                <a:solidFill>
                  <a:srgbClr val="888888"/>
                </a:solidFill>
                <a:latin typeface="Calibri"/>
                <a:cs typeface="Calibri"/>
              </a:rPr>
              <a:t>5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0997" y="228727"/>
            <a:ext cx="39878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Times New Roman"/>
                <a:cs typeface="Times New Roman"/>
              </a:rPr>
              <a:t>DS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16497" y="228727"/>
            <a:ext cx="5422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Times New Roman"/>
                <a:cs typeface="Times New Roman"/>
              </a:rPr>
              <a:t>17CV62</a:t>
            </a:r>
            <a:endParaRPr sz="120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87452" y="596074"/>
            <a:ext cx="6457315" cy="8715375"/>
            <a:chOff x="187452" y="596074"/>
            <a:chExt cx="6457315" cy="8715375"/>
          </a:xfrm>
        </p:grpSpPr>
        <p:sp>
          <p:nvSpPr>
            <p:cNvPr id="5" name="object 5"/>
            <p:cNvSpPr/>
            <p:nvPr/>
          </p:nvSpPr>
          <p:spPr>
            <a:xfrm>
              <a:off x="229362" y="610362"/>
              <a:ext cx="6400800" cy="8686800"/>
            </a:xfrm>
            <a:custGeom>
              <a:avLst/>
              <a:gdLst/>
              <a:ahLst/>
              <a:cxnLst/>
              <a:rect l="l" t="t" r="r" b="b"/>
              <a:pathLst>
                <a:path w="6400800" h="8686800">
                  <a:moveTo>
                    <a:pt x="0" y="8686800"/>
                  </a:moveTo>
                  <a:lnTo>
                    <a:pt x="6400799" y="8686800"/>
                  </a:lnTo>
                  <a:lnTo>
                    <a:pt x="6400799" y="0"/>
                  </a:lnTo>
                  <a:lnTo>
                    <a:pt x="0" y="0"/>
                  </a:lnTo>
                  <a:lnTo>
                    <a:pt x="0" y="8686800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7452" y="1251204"/>
              <a:ext cx="398538" cy="56464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9936" y="1251204"/>
              <a:ext cx="1070609" cy="56464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4503" y="1251204"/>
              <a:ext cx="3216402" cy="56464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64863" y="1251204"/>
              <a:ext cx="415277" cy="564642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333552" y="695427"/>
            <a:ext cx="4810125" cy="940435"/>
          </a:xfrm>
          <a:prstGeom prst="rect">
            <a:avLst/>
          </a:prstGeom>
        </p:spPr>
        <p:txBody>
          <a:bodyPr wrap="square" lIns="0" tIns="1651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0"/>
              </a:spcBef>
            </a:pPr>
            <a:r>
              <a:rPr dirty="0" u="heavy" sz="2000" spc="-1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libri"/>
                <a:cs typeface="Calibri"/>
              </a:rPr>
              <a:t>Following</a:t>
            </a:r>
            <a:r>
              <a:rPr dirty="0" u="heavy" sz="2000" spc="-5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libri"/>
                <a:cs typeface="Calibri"/>
              </a:rPr>
              <a:t> </a:t>
            </a:r>
            <a:r>
              <a:rPr dirty="0" u="heavy" sz="2000" spc="-15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libri"/>
                <a:cs typeface="Calibri"/>
              </a:rPr>
              <a:t>steps</a:t>
            </a:r>
            <a:r>
              <a:rPr dirty="0" u="heavy" sz="2000" spc="1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libri"/>
                <a:cs typeface="Calibri"/>
              </a:rPr>
              <a:t> </a:t>
            </a:r>
            <a:r>
              <a:rPr dirty="0" u="heavy" sz="2000" spc="-1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libri"/>
                <a:cs typeface="Calibri"/>
              </a:rPr>
              <a:t>are</a:t>
            </a:r>
            <a:r>
              <a:rPr dirty="0" u="heavy" sz="200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libri"/>
                <a:cs typeface="Calibri"/>
              </a:rPr>
              <a:t> </a:t>
            </a:r>
            <a:r>
              <a:rPr dirty="0" u="heavy" sz="2000" spc="-5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libri"/>
                <a:cs typeface="Calibri"/>
              </a:rPr>
              <a:t>used</a:t>
            </a:r>
            <a:r>
              <a:rPr dirty="0" u="heavy" sz="200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libri"/>
                <a:cs typeface="Calibri"/>
              </a:rPr>
              <a:t> </a:t>
            </a:r>
            <a:r>
              <a:rPr dirty="0" u="heavy" sz="2000" spc="-15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libri"/>
                <a:cs typeface="Calibri"/>
              </a:rPr>
              <a:t>to</a:t>
            </a:r>
            <a:r>
              <a:rPr dirty="0" u="heavy" sz="2000" spc="-1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libri"/>
                <a:cs typeface="Calibri"/>
              </a:rPr>
              <a:t> </a:t>
            </a:r>
            <a:r>
              <a:rPr dirty="0" u="heavy" sz="2000" spc="-5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libri"/>
                <a:cs typeface="Calibri"/>
              </a:rPr>
              <a:t>design</a:t>
            </a:r>
            <a:r>
              <a:rPr dirty="0" u="heavy" sz="200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libri"/>
                <a:cs typeface="Calibri"/>
              </a:rPr>
              <a:t> a </a:t>
            </a:r>
            <a:r>
              <a:rPr dirty="0" u="heavy" sz="2000" spc="-5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libri"/>
                <a:cs typeface="Calibri"/>
              </a:rPr>
              <a:t>slab</a:t>
            </a:r>
            <a:r>
              <a:rPr dirty="0" u="heavy" sz="200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libri"/>
                <a:cs typeface="Calibri"/>
              </a:rPr>
              <a:t> </a:t>
            </a:r>
            <a:r>
              <a:rPr dirty="0" u="heavy" sz="2000" spc="-5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alibri"/>
                <a:cs typeface="Calibri"/>
              </a:rPr>
              <a:t>base: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dirty="0" sz="2000" spc="-5" b="1">
                <a:solidFill>
                  <a:srgbClr val="FF0000"/>
                </a:solidFill>
                <a:latin typeface="Calibri"/>
                <a:cs typeface="Calibri"/>
              </a:rPr>
              <a:t>i.</a:t>
            </a:r>
            <a:r>
              <a:rPr dirty="0" sz="200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 spc="-10" b="1">
                <a:solidFill>
                  <a:srgbClr val="FF0000"/>
                </a:solidFill>
                <a:latin typeface="Calibri"/>
                <a:cs typeface="Calibri"/>
              </a:rPr>
              <a:t>Area </a:t>
            </a:r>
            <a:r>
              <a:rPr dirty="0" sz="2000" b="1">
                <a:solidFill>
                  <a:srgbClr val="FF0000"/>
                </a:solidFill>
                <a:latin typeface="Calibri"/>
                <a:cs typeface="Calibri"/>
              </a:rPr>
              <a:t>of</a:t>
            </a:r>
            <a:r>
              <a:rPr dirty="0" sz="2000" spc="-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0000"/>
                </a:solidFill>
                <a:latin typeface="Calibri"/>
                <a:cs typeface="Calibri"/>
              </a:rPr>
              <a:t>the</a:t>
            </a:r>
            <a:r>
              <a:rPr dirty="0" sz="2000" spc="-1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0000"/>
                </a:solidFill>
                <a:latin typeface="Calibri"/>
                <a:cs typeface="Calibri"/>
              </a:rPr>
              <a:t>slab</a:t>
            </a:r>
            <a:r>
              <a:rPr dirty="0" sz="2000" spc="-1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0000"/>
                </a:solidFill>
                <a:latin typeface="Calibri"/>
                <a:cs typeface="Calibri"/>
              </a:rPr>
              <a:t>base</a:t>
            </a:r>
            <a:r>
              <a:rPr dirty="0" sz="2000" spc="-1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0000"/>
                </a:solidFill>
                <a:latin typeface="Calibri"/>
                <a:cs typeface="Calibri"/>
              </a:rPr>
              <a:t>(base</a:t>
            </a:r>
            <a:r>
              <a:rPr dirty="0" sz="2000" spc="-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 spc="-10" b="1">
                <a:solidFill>
                  <a:srgbClr val="FF0000"/>
                </a:solidFill>
                <a:latin typeface="Calibri"/>
                <a:cs typeface="Calibri"/>
              </a:rPr>
              <a:t>plate)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30782" y="1906905"/>
            <a:ext cx="75946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Cambria Math"/>
                <a:cs typeface="Cambria Math"/>
              </a:rPr>
              <a:t>𝐴𝑟𝑒𝑎</a:t>
            </a:r>
            <a:r>
              <a:rPr dirty="0" sz="1800" spc="415">
                <a:latin typeface="Cambria Math"/>
                <a:cs typeface="Cambria Math"/>
              </a:rPr>
              <a:t> </a:t>
            </a:r>
            <a:r>
              <a:rPr dirty="0" sz="2000">
                <a:latin typeface="Calibri"/>
                <a:cs typeface="Calibri"/>
              </a:rPr>
              <a:t>=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290698" y="2092960"/>
            <a:ext cx="2654935" cy="17145"/>
          </a:xfrm>
          <a:custGeom>
            <a:avLst/>
            <a:gdLst/>
            <a:ahLst/>
            <a:cxnLst/>
            <a:rect l="l" t="t" r="r" b="b"/>
            <a:pathLst>
              <a:path w="2654935" h="17144">
                <a:moveTo>
                  <a:pt x="2654808" y="0"/>
                </a:moveTo>
                <a:lnTo>
                  <a:pt x="0" y="0"/>
                </a:lnTo>
                <a:lnTo>
                  <a:pt x="0" y="16764"/>
                </a:lnTo>
                <a:lnTo>
                  <a:pt x="2654808" y="16764"/>
                </a:lnTo>
                <a:lnTo>
                  <a:pt x="26548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2958464" y="1826132"/>
            <a:ext cx="1316990" cy="24892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450" spc="75">
                <a:latin typeface="Cambria Math"/>
                <a:cs typeface="Cambria Math"/>
              </a:rPr>
              <a:t>𝐹𝑎𝑐𝑡𝑜𝑟𝑒𝑑</a:t>
            </a:r>
            <a:r>
              <a:rPr dirty="0" sz="1450" spc="-25">
                <a:latin typeface="Cambria Math"/>
                <a:cs typeface="Cambria Math"/>
              </a:rPr>
              <a:t> </a:t>
            </a:r>
            <a:r>
              <a:rPr dirty="0" sz="1450" spc="85">
                <a:latin typeface="Cambria Math"/>
                <a:cs typeface="Cambria Math"/>
              </a:rPr>
              <a:t>𝑙𝑜𝑎𝑑</a:t>
            </a:r>
            <a:endParaRPr sz="1450">
              <a:latin typeface="Cambria Math"/>
              <a:cs typeface="Cambria Math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78507" y="2103501"/>
            <a:ext cx="2677795" cy="24892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450" spc="75">
                <a:latin typeface="Cambria Math"/>
                <a:cs typeface="Cambria Math"/>
              </a:rPr>
              <a:t>𝐵𝑒𝑎𝑟𝑖𝑛𝑔</a:t>
            </a:r>
            <a:r>
              <a:rPr dirty="0" sz="1450" spc="-5">
                <a:latin typeface="Cambria Math"/>
                <a:cs typeface="Cambria Math"/>
              </a:rPr>
              <a:t> </a:t>
            </a:r>
            <a:r>
              <a:rPr dirty="0" sz="1450" spc="75">
                <a:latin typeface="Cambria Math"/>
                <a:cs typeface="Cambria Math"/>
              </a:rPr>
              <a:t>𝑠𝑡𝑟𝑒𝑛𝑔𝑡ℎ</a:t>
            </a:r>
            <a:r>
              <a:rPr dirty="0" sz="1450" spc="20">
                <a:latin typeface="Cambria Math"/>
                <a:cs typeface="Cambria Math"/>
              </a:rPr>
              <a:t> </a:t>
            </a:r>
            <a:r>
              <a:rPr dirty="0" sz="1450" spc="85">
                <a:latin typeface="Cambria Math"/>
                <a:cs typeface="Cambria Math"/>
              </a:rPr>
              <a:t>𝑜𝑓</a:t>
            </a:r>
            <a:r>
              <a:rPr dirty="0" sz="1450" spc="35">
                <a:latin typeface="Cambria Math"/>
                <a:cs typeface="Cambria Math"/>
              </a:rPr>
              <a:t> </a:t>
            </a:r>
            <a:r>
              <a:rPr dirty="0" sz="1450" spc="70">
                <a:latin typeface="Cambria Math"/>
                <a:cs typeface="Cambria Math"/>
              </a:rPr>
              <a:t>𝐶𝑜𝑛𝑐𝑟𝑒𝑒</a:t>
            </a:r>
            <a:endParaRPr sz="1450">
              <a:latin typeface="Cambria Math"/>
              <a:cs typeface="Cambria Math"/>
            </a:endParaRPr>
          </a:p>
        </p:txBody>
      </p: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7452" y="3288791"/>
            <a:ext cx="2983230" cy="564641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333552" y="2371725"/>
            <a:ext cx="5985510" cy="16071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1600" spc="-5">
                <a:latin typeface="Calibri"/>
                <a:cs typeface="Calibri"/>
              </a:rPr>
              <a:t>Bearing</a:t>
            </a:r>
            <a:r>
              <a:rPr dirty="0" sz="1600" spc="5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strength </a:t>
            </a:r>
            <a:r>
              <a:rPr dirty="0" sz="1600" spc="-5">
                <a:latin typeface="Calibri"/>
                <a:cs typeface="Calibri"/>
              </a:rPr>
              <a:t>of</a:t>
            </a:r>
            <a:r>
              <a:rPr dirty="0" sz="1600" spc="5">
                <a:latin typeface="Calibri"/>
                <a:cs typeface="Calibri"/>
              </a:rPr>
              <a:t> </a:t>
            </a:r>
            <a:r>
              <a:rPr dirty="0" sz="1600" spc="-15">
                <a:latin typeface="Calibri"/>
                <a:cs typeface="Calibri"/>
              </a:rPr>
              <a:t>concrete</a:t>
            </a:r>
            <a:r>
              <a:rPr dirty="0" sz="1600" spc="20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=</a:t>
            </a:r>
            <a:r>
              <a:rPr dirty="0" sz="1600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0.45</a:t>
            </a:r>
            <a:r>
              <a:rPr dirty="0" sz="1600" spc="10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x </a:t>
            </a:r>
            <a:r>
              <a:rPr dirty="0" sz="1600" spc="-15">
                <a:latin typeface="Calibri"/>
                <a:cs typeface="Calibri"/>
              </a:rPr>
              <a:t>fck</a:t>
            </a:r>
            <a:endParaRPr sz="16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1600" spc="-5">
                <a:latin typeface="Calibri"/>
                <a:cs typeface="Calibri"/>
              </a:rPr>
              <a:t>Find</a:t>
            </a:r>
            <a:r>
              <a:rPr dirty="0" sz="1600" spc="-15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the</a:t>
            </a:r>
            <a:r>
              <a:rPr dirty="0" sz="1600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projections</a:t>
            </a:r>
            <a:r>
              <a:rPr dirty="0" sz="1600" spc="20">
                <a:latin typeface="Calibri"/>
                <a:cs typeface="Calibri"/>
              </a:rPr>
              <a:t> </a:t>
            </a:r>
            <a:r>
              <a:rPr dirty="0" sz="1600" spc="-15">
                <a:latin typeface="Calibri"/>
                <a:cs typeface="Calibri"/>
              </a:rPr>
              <a:t>‘a’</a:t>
            </a:r>
            <a:r>
              <a:rPr dirty="0" sz="1600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and</a:t>
            </a:r>
            <a:r>
              <a:rPr dirty="0" sz="1600" spc="-15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‘b ‘</a:t>
            </a:r>
            <a:r>
              <a:rPr dirty="0" sz="1600" spc="5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by</a:t>
            </a:r>
            <a:r>
              <a:rPr dirty="0" sz="1600" spc="360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using</a:t>
            </a:r>
            <a:r>
              <a:rPr dirty="0" sz="1600" spc="-10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the</a:t>
            </a:r>
            <a:r>
              <a:rPr dirty="0" sz="1600" spc="25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equation</a:t>
            </a:r>
            <a:endParaRPr sz="16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1600" spc="-10">
                <a:latin typeface="Calibri"/>
                <a:cs typeface="Calibri"/>
              </a:rPr>
              <a:t>Area</a:t>
            </a:r>
            <a:r>
              <a:rPr dirty="0" sz="1600" spc="10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=</a:t>
            </a:r>
            <a:r>
              <a:rPr dirty="0" sz="1600" spc="-15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(h+2a)</a:t>
            </a:r>
            <a:r>
              <a:rPr dirty="0" sz="1600" spc="20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* </a:t>
            </a:r>
            <a:r>
              <a:rPr dirty="0" sz="1600" spc="-10">
                <a:latin typeface="Calibri"/>
                <a:cs typeface="Calibri"/>
              </a:rPr>
              <a:t>(bf*2b)</a:t>
            </a:r>
            <a:endParaRPr sz="1600">
              <a:latin typeface="Calibri"/>
              <a:cs typeface="Calibri"/>
            </a:endParaRPr>
          </a:p>
          <a:p>
            <a:pPr marL="355600" indent="-342900">
              <a:lnSpc>
                <a:spcPts val="1905"/>
              </a:lnSpc>
              <a:spcBef>
                <a:spcPts val="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1600" spc="-15">
                <a:latin typeface="Calibri"/>
                <a:cs typeface="Calibri"/>
              </a:rPr>
              <a:t>For</a:t>
            </a:r>
            <a:r>
              <a:rPr dirty="0" sz="1600" spc="25">
                <a:latin typeface="Calibri"/>
                <a:cs typeface="Calibri"/>
              </a:rPr>
              <a:t> </a:t>
            </a:r>
            <a:r>
              <a:rPr dirty="0" sz="1600" spc="-30">
                <a:latin typeface="Calibri"/>
                <a:cs typeface="Calibri"/>
              </a:rPr>
              <a:t>Economy,</a:t>
            </a:r>
            <a:r>
              <a:rPr dirty="0" sz="1600" spc="15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as </a:t>
            </a:r>
            <a:r>
              <a:rPr dirty="0" sz="1600" spc="-15">
                <a:latin typeface="Calibri"/>
                <a:cs typeface="Calibri"/>
              </a:rPr>
              <a:t>far</a:t>
            </a:r>
            <a:r>
              <a:rPr dirty="0" sz="1600" spc="5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as</a:t>
            </a:r>
            <a:r>
              <a:rPr dirty="0" sz="1600" spc="-15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possible</a:t>
            </a:r>
            <a:r>
              <a:rPr dirty="0" sz="1600">
                <a:latin typeface="Calibri"/>
                <a:cs typeface="Calibri"/>
              </a:rPr>
              <a:t> </a:t>
            </a:r>
            <a:r>
              <a:rPr dirty="0" sz="1600" spc="-25">
                <a:latin typeface="Calibri"/>
                <a:cs typeface="Calibri"/>
              </a:rPr>
              <a:t>take</a:t>
            </a:r>
            <a:r>
              <a:rPr dirty="0" sz="1600" spc="10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the</a:t>
            </a:r>
            <a:r>
              <a:rPr dirty="0" sz="1600" spc="5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values</a:t>
            </a:r>
            <a:r>
              <a:rPr dirty="0" sz="1600" spc="-15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of</a:t>
            </a:r>
            <a:r>
              <a:rPr dirty="0" sz="1600" spc="20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a &amp;</a:t>
            </a:r>
            <a:r>
              <a:rPr dirty="0" sz="1600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b as</a:t>
            </a:r>
            <a:r>
              <a:rPr dirty="0" sz="1600" spc="360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same.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2385"/>
              </a:lnSpc>
            </a:pPr>
            <a:r>
              <a:rPr dirty="0" sz="2000" b="1">
                <a:solidFill>
                  <a:srgbClr val="FF0000"/>
                </a:solidFill>
                <a:latin typeface="Calibri"/>
                <a:cs typeface="Calibri"/>
              </a:rPr>
              <a:t>ii.</a:t>
            </a:r>
            <a:r>
              <a:rPr dirty="0" sz="2000" spc="-5" b="1">
                <a:solidFill>
                  <a:srgbClr val="FF0000"/>
                </a:solidFill>
                <a:latin typeface="Calibri"/>
                <a:cs typeface="Calibri"/>
              </a:rPr>
              <a:t> Thickness</a:t>
            </a:r>
            <a:r>
              <a:rPr dirty="0" sz="2000" spc="-3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0000"/>
                </a:solidFill>
                <a:latin typeface="Calibri"/>
                <a:cs typeface="Calibri"/>
              </a:rPr>
              <a:t>of</a:t>
            </a:r>
            <a:r>
              <a:rPr dirty="0" sz="2000" spc="-5" b="1">
                <a:solidFill>
                  <a:srgbClr val="FF0000"/>
                </a:solidFill>
                <a:latin typeface="Calibri"/>
                <a:cs typeface="Calibri"/>
              </a:rPr>
              <a:t> base slab: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2000" spc="-5">
                <a:latin typeface="Calibri"/>
                <a:cs typeface="Calibri"/>
              </a:rPr>
              <a:t>Thickness</a:t>
            </a:r>
            <a:r>
              <a:rPr dirty="0" sz="2000" spc="1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of</a:t>
            </a:r>
            <a:r>
              <a:rPr dirty="0" sz="2000" spc="-1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base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slab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is</a:t>
            </a:r>
            <a:r>
              <a:rPr dirty="0" sz="2000" spc="1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calculated</a:t>
            </a:r>
            <a:r>
              <a:rPr dirty="0" sz="2000" spc="1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by</a:t>
            </a:r>
            <a:r>
              <a:rPr dirty="0" sz="2000" spc="-1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using </a:t>
            </a:r>
            <a:r>
              <a:rPr dirty="0" sz="2000">
                <a:latin typeface="Calibri"/>
                <a:cs typeface="Calibri"/>
              </a:rPr>
              <a:t>the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equation: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08152" y="4126229"/>
            <a:ext cx="53784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dirty="0" sz="2000" spc="5">
                <a:latin typeface="Cambria Math"/>
                <a:cs typeface="Cambria Math"/>
              </a:rPr>
              <a:t>𝑡</a:t>
            </a:r>
            <a:r>
              <a:rPr dirty="0" baseline="-15325" sz="2175" spc="7">
                <a:latin typeface="Cambria Math"/>
                <a:cs typeface="Cambria Math"/>
              </a:rPr>
              <a:t>𝑠</a:t>
            </a:r>
            <a:r>
              <a:rPr dirty="0" baseline="-15325" sz="2175" spc="412">
                <a:latin typeface="Cambria Math"/>
                <a:cs typeface="Cambria Math"/>
              </a:rPr>
              <a:t> </a:t>
            </a:r>
            <a:r>
              <a:rPr dirty="0" sz="2000">
                <a:latin typeface="Cambria Math"/>
                <a:cs typeface="Cambria Math"/>
              </a:rPr>
              <a:t>=</a:t>
            </a:r>
            <a:endParaRPr sz="2000">
              <a:latin typeface="Cambria Math"/>
              <a:cs typeface="Cambria Math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993495" y="4034281"/>
            <a:ext cx="1894839" cy="567690"/>
          </a:xfrm>
          <a:custGeom>
            <a:avLst/>
            <a:gdLst/>
            <a:ahLst/>
            <a:cxnLst/>
            <a:rect l="l" t="t" r="r" b="b"/>
            <a:pathLst>
              <a:path w="1894839" h="567689">
                <a:moveTo>
                  <a:pt x="1893087" y="254"/>
                </a:moveTo>
                <a:lnTo>
                  <a:pt x="195973" y="254"/>
                </a:lnTo>
                <a:lnTo>
                  <a:pt x="195973" y="0"/>
                </a:lnTo>
                <a:lnTo>
                  <a:pt x="157200" y="0"/>
                </a:lnTo>
                <a:lnTo>
                  <a:pt x="105511" y="522605"/>
                </a:lnTo>
                <a:lnTo>
                  <a:pt x="43116" y="407162"/>
                </a:lnTo>
                <a:lnTo>
                  <a:pt x="0" y="429895"/>
                </a:lnTo>
                <a:lnTo>
                  <a:pt x="4851" y="438658"/>
                </a:lnTo>
                <a:lnTo>
                  <a:pt x="27584" y="426720"/>
                </a:lnTo>
                <a:lnTo>
                  <a:pt x="104267" y="567690"/>
                </a:lnTo>
                <a:lnTo>
                  <a:pt x="115824" y="567690"/>
                </a:lnTo>
                <a:lnTo>
                  <a:pt x="171119" y="16510"/>
                </a:lnTo>
                <a:lnTo>
                  <a:pt x="186143" y="16510"/>
                </a:lnTo>
                <a:lnTo>
                  <a:pt x="186143" y="17018"/>
                </a:lnTo>
                <a:lnTo>
                  <a:pt x="1893087" y="17018"/>
                </a:lnTo>
                <a:lnTo>
                  <a:pt x="1893087" y="254"/>
                </a:lnTo>
                <a:close/>
              </a:path>
              <a:path w="1894839" h="567689">
                <a:moveTo>
                  <a:pt x="1894611" y="277622"/>
                </a:moveTo>
                <a:lnTo>
                  <a:pt x="187667" y="277622"/>
                </a:lnTo>
                <a:lnTo>
                  <a:pt x="187667" y="294386"/>
                </a:lnTo>
                <a:lnTo>
                  <a:pt x="1894611" y="294386"/>
                </a:lnTo>
                <a:lnTo>
                  <a:pt x="1894611" y="27762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1143304" y="4045457"/>
            <a:ext cx="1591945" cy="24892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dirty="0" sz="1450" spc="40">
                <a:latin typeface="Cambria Math"/>
                <a:cs typeface="Cambria Math"/>
              </a:rPr>
              <a:t>2.5𝑤(𝑎</a:t>
            </a:r>
            <a:r>
              <a:rPr dirty="0" baseline="35087" sz="1425" spc="60">
                <a:latin typeface="Cambria Math"/>
                <a:cs typeface="Cambria Math"/>
              </a:rPr>
              <a:t>2</a:t>
            </a:r>
            <a:r>
              <a:rPr dirty="0" sz="1450" spc="40">
                <a:latin typeface="Cambria Math"/>
                <a:cs typeface="Cambria Math"/>
              </a:rPr>
              <a:t>−0.3𝑏</a:t>
            </a:r>
            <a:r>
              <a:rPr dirty="0" baseline="35087" sz="1425" spc="60">
                <a:latin typeface="Cambria Math"/>
                <a:cs typeface="Cambria Math"/>
              </a:rPr>
              <a:t>2</a:t>
            </a:r>
            <a:r>
              <a:rPr dirty="0" baseline="35087" sz="1425" spc="142">
                <a:latin typeface="Cambria Math"/>
                <a:cs typeface="Cambria Math"/>
              </a:rPr>
              <a:t> </a:t>
            </a:r>
            <a:r>
              <a:rPr dirty="0" sz="1450" spc="5">
                <a:latin typeface="Cambria Math"/>
                <a:cs typeface="Cambria Math"/>
              </a:rPr>
              <a:t>)</a:t>
            </a:r>
            <a:r>
              <a:rPr dirty="0" sz="1450" spc="-20">
                <a:latin typeface="Cambria Math"/>
                <a:cs typeface="Cambria Math"/>
              </a:rPr>
              <a:t> </a:t>
            </a:r>
            <a:r>
              <a:rPr dirty="0" sz="1450" spc="105">
                <a:latin typeface="Cambria Math"/>
                <a:cs typeface="Cambria Math"/>
              </a:rPr>
              <a:t>𝛾</a:t>
            </a:r>
            <a:endParaRPr sz="1450">
              <a:latin typeface="Cambria Math"/>
              <a:cs typeface="Cambria Math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899539" y="4322825"/>
            <a:ext cx="266065" cy="24892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dirty="0" sz="1450" spc="80">
                <a:latin typeface="Cambria Math"/>
                <a:cs typeface="Cambria Math"/>
              </a:rPr>
              <a:t>𝑓</a:t>
            </a:r>
            <a:r>
              <a:rPr dirty="0" baseline="-29239" sz="1425" spc="120">
                <a:latin typeface="Cambria Math"/>
                <a:cs typeface="Cambria Math"/>
              </a:rPr>
              <a:t>𝑦</a:t>
            </a:r>
            <a:endParaRPr baseline="-29239" sz="1425">
              <a:latin typeface="Cambria Math"/>
              <a:cs typeface="Cambria Math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658491" y="4126229"/>
            <a:ext cx="1764664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dirty="0" baseline="40935" sz="1425" spc="127">
                <a:latin typeface="Cambria Math"/>
                <a:cs typeface="Cambria Math"/>
              </a:rPr>
              <a:t>𝑚𝑜</a:t>
            </a:r>
            <a:r>
              <a:rPr dirty="0" baseline="40935" sz="1425" spc="345">
                <a:latin typeface="Cambria Math"/>
                <a:cs typeface="Cambria Math"/>
              </a:rPr>
              <a:t> </a:t>
            </a:r>
            <a:r>
              <a:rPr dirty="0" sz="2000">
                <a:latin typeface="Calibri"/>
                <a:cs typeface="Calibri"/>
              </a:rPr>
              <a:t>&gt;</a:t>
            </a:r>
            <a:r>
              <a:rPr dirty="0" sz="2000" spc="-20">
                <a:latin typeface="Calibri"/>
                <a:cs typeface="Calibri"/>
              </a:rPr>
              <a:t> </a:t>
            </a:r>
            <a:r>
              <a:rPr dirty="0" sz="2000" spc="5">
                <a:latin typeface="Calibri"/>
                <a:cs typeface="Calibri"/>
              </a:rPr>
              <a:t>t</a:t>
            </a:r>
            <a:r>
              <a:rPr dirty="0" baseline="-21367" sz="1950" spc="7">
                <a:latin typeface="Calibri"/>
                <a:cs typeface="Calibri"/>
              </a:rPr>
              <a:t>f</a:t>
            </a:r>
            <a:r>
              <a:rPr dirty="0" baseline="-21367" sz="1950" spc="209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…….</a:t>
            </a:r>
            <a:r>
              <a:rPr dirty="0" sz="1600" spc="-5">
                <a:latin typeface="Calibri"/>
                <a:cs typeface="Calibri"/>
              </a:rPr>
              <a:t>page</a:t>
            </a:r>
            <a:r>
              <a:rPr dirty="0" sz="1600" spc="-45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47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247952" y="4648657"/>
            <a:ext cx="514350" cy="24002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5">
                <a:latin typeface="Calibri"/>
                <a:cs typeface="Calibri"/>
              </a:rPr>
              <a:t>W</a:t>
            </a:r>
            <a:r>
              <a:rPr dirty="0" sz="1400" spc="-10">
                <a:latin typeface="Calibri"/>
                <a:cs typeface="Calibri"/>
              </a:rPr>
              <a:t>h</a:t>
            </a:r>
            <a:r>
              <a:rPr dirty="0" sz="1400" spc="-5">
                <a:latin typeface="Calibri"/>
                <a:cs typeface="Calibri"/>
              </a:rPr>
              <a:t>e</a:t>
            </a:r>
            <a:r>
              <a:rPr dirty="0" sz="1400" spc="-25">
                <a:latin typeface="Calibri"/>
                <a:cs typeface="Calibri"/>
              </a:rPr>
              <a:t>r</a:t>
            </a:r>
            <a:r>
              <a:rPr dirty="0" sz="1400">
                <a:latin typeface="Calibri"/>
                <a:cs typeface="Calibri"/>
              </a:rPr>
              <a:t>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984375" y="4606009"/>
            <a:ext cx="4316730" cy="1188085"/>
          </a:xfrm>
          <a:prstGeom prst="rect">
            <a:avLst/>
          </a:prstGeom>
        </p:spPr>
        <p:txBody>
          <a:bodyPr wrap="square" lIns="0" tIns="30480" rIns="0" bIns="0" rtlCol="0" vert="horz">
            <a:spAutoFit/>
          </a:bodyPr>
          <a:lstStyle/>
          <a:p>
            <a:pPr marL="205740">
              <a:lnSpc>
                <a:spcPct val="100000"/>
              </a:lnSpc>
              <a:spcBef>
                <a:spcPts val="240"/>
              </a:spcBef>
            </a:pPr>
            <a:r>
              <a:rPr dirty="0" sz="1600" spc="-5">
                <a:latin typeface="Calibri"/>
                <a:cs typeface="Calibri"/>
              </a:rPr>
              <a:t>w</a:t>
            </a:r>
            <a:r>
              <a:rPr dirty="0" sz="1600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=</a:t>
            </a:r>
            <a:r>
              <a:rPr dirty="0" sz="1600" spc="5">
                <a:latin typeface="Calibri"/>
                <a:cs typeface="Calibri"/>
              </a:rPr>
              <a:t> </a:t>
            </a:r>
            <a:r>
              <a:rPr dirty="0" sz="1400" spc="-5">
                <a:latin typeface="Calibri"/>
                <a:cs typeface="Calibri"/>
              </a:rPr>
              <a:t>Uniform</a:t>
            </a:r>
            <a:r>
              <a:rPr dirty="0" sz="1400" spc="-35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upward pressure</a:t>
            </a:r>
            <a:r>
              <a:rPr dirty="0" sz="1400" spc="10">
                <a:latin typeface="Calibri"/>
                <a:cs typeface="Calibri"/>
              </a:rPr>
              <a:t> </a:t>
            </a:r>
            <a:r>
              <a:rPr dirty="0" sz="1400" spc="-5">
                <a:latin typeface="Calibri"/>
                <a:cs typeface="Calibri"/>
              </a:rPr>
              <a:t>from</a:t>
            </a:r>
            <a:r>
              <a:rPr dirty="0" sz="1400" spc="-20">
                <a:latin typeface="Calibri"/>
                <a:cs typeface="Calibri"/>
              </a:rPr>
              <a:t> </a:t>
            </a:r>
            <a:r>
              <a:rPr dirty="0" sz="1400" spc="-15">
                <a:latin typeface="Calibri"/>
                <a:cs typeface="Calibri"/>
              </a:rPr>
              <a:t>concrete</a:t>
            </a:r>
            <a:endParaRPr sz="1400">
              <a:latin typeface="Calibri"/>
              <a:cs typeface="Calibri"/>
            </a:endParaRPr>
          </a:p>
          <a:p>
            <a:pPr marL="508000">
              <a:lnSpc>
                <a:spcPts val="1670"/>
              </a:lnSpc>
              <a:spcBef>
                <a:spcPts val="130"/>
              </a:spcBef>
            </a:pPr>
            <a:r>
              <a:rPr dirty="0" sz="1400">
                <a:latin typeface="Calibri"/>
                <a:cs typeface="Calibri"/>
              </a:rPr>
              <a:t>=</a:t>
            </a:r>
            <a:r>
              <a:rPr dirty="0" sz="1400" spc="-10">
                <a:latin typeface="Calibri"/>
                <a:cs typeface="Calibri"/>
              </a:rPr>
              <a:t> Load/Area</a:t>
            </a:r>
            <a:r>
              <a:rPr dirty="0" sz="1400" spc="-15">
                <a:latin typeface="Calibri"/>
                <a:cs typeface="Calibri"/>
              </a:rPr>
              <a:t> </a:t>
            </a:r>
            <a:r>
              <a:rPr dirty="0" sz="1400" spc="-5">
                <a:latin typeface="Calibri"/>
                <a:cs typeface="Calibri"/>
              </a:rPr>
              <a:t>of</a:t>
            </a:r>
            <a:r>
              <a:rPr dirty="0" sz="1400" spc="-15">
                <a:latin typeface="Calibri"/>
                <a:cs typeface="Calibri"/>
              </a:rPr>
              <a:t> </a:t>
            </a:r>
            <a:r>
              <a:rPr dirty="0" sz="1400" spc="-5">
                <a:latin typeface="Calibri"/>
                <a:cs typeface="Calibri"/>
              </a:rPr>
              <a:t>base </a:t>
            </a:r>
            <a:r>
              <a:rPr dirty="0" sz="1400" spc="-10">
                <a:latin typeface="Calibri"/>
                <a:cs typeface="Calibri"/>
              </a:rPr>
              <a:t>plate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ts val="1910"/>
              </a:lnSpc>
            </a:pPr>
            <a:r>
              <a:rPr dirty="0" sz="1600" spc="-5">
                <a:latin typeface="Calibri"/>
                <a:cs typeface="Calibri"/>
              </a:rPr>
              <a:t>a &amp;</a:t>
            </a:r>
            <a:r>
              <a:rPr dirty="0" sz="1600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b =</a:t>
            </a:r>
            <a:r>
              <a:rPr dirty="0" sz="1600" spc="10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Larger</a:t>
            </a:r>
            <a:r>
              <a:rPr dirty="0" sz="1400">
                <a:latin typeface="Calibri"/>
                <a:cs typeface="Calibri"/>
              </a:rPr>
              <a:t> &amp; </a:t>
            </a:r>
            <a:r>
              <a:rPr dirty="0" sz="1400" spc="-5">
                <a:latin typeface="Calibri"/>
                <a:cs typeface="Calibri"/>
              </a:rPr>
              <a:t>smaller</a:t>
            </a:r>
            <a:r>
              <a:rPr dirty="0" sz="1400" spc="-20">
                <a:latin typeface="Calibri"/>
                <a:cs typeface="Calibri"/>
              </a:rPr>
              <a:t> </a:t>
            </a:r>
            <a:r>
              <a:rPr dirty="0" sz="1400" spc="-5">
                <a:latin typeface="Calibri"/>
                <a:cs typeface="Calibri"/>
              </a:rPr>
              <a:t>projection</a:t>
            </a:r>
            <a:r>
              <a:rPr dirty="0" sz="1400">
                <a:latin typeface="Calibri"/>
                <a:cs typeface="Calibri"/>
              </a:rPr>
              <a:t> </a:t>
            </a:r>
            <a:r>
              <a:rPr dirty="0" sz="1400" spc="-5">
                <a:latin typeface="Calibri"/>
                <a:cs typeface="Calibri"/>
              </a:rPr>
              <a:t>respectively</a:t>
            </a:r>
            <a:r>
              <a:rPr dirty="0" sz="1400" spc="15">
                <a:latin typeface="Calibri"/>
                <a:cs typeface="Calibri"/>
              </a:rPr>
              <a:t> </a:t>
            </a:r>
            <a:r>
              <a:rPr dirty="0" sz="1400" spc="-5">
                <a:latin typeface="Calibri"/>
                <a:cs typeface="Calibri"/>
              </a:rPr>
              <a:t>of</a:t>
            </a:r>
            <a:endParaRPr sz="1400">
              <a:latin typeface="Calibri"/>
              <a:cs typeface="Calibri"/>
            </a:endParaRPr>
          </a:p>
          <a:p>
            <a:pPr marL="746760" marR="5080">
              <a:lnSpc>
                <a:spcPct val="100000"/>
              </a:lnSpc>
              <a:spcBef>
                <a:spcPts val="20"/>
              </a:spcBef>
            </a:pPr>
            <a:r>
              <a:rPr dirty="0" sz="1400" spc="-5">
                <a:latin typeface="Calibri"/>
                <a:cs typeface="Calibri"/>
              </a:rPr>
              <a:t>the</a:t>
            </a:r>
            <a:r>
              <a:rPr dirty="0" sz="1400" spc="5">
                <a:latin typeface="Calibri"/>
                <a:cs typeface="Calibri"/>
              </a:rPr>
              <a:t> </a:t>
            </a:r>
            <a:r>
              <a:rPr dirty="0" sz="1400" spc="-5">
                <a:latin typeface="Calibri"/>
                <a:cs typeface="Calibri"/>
              </a:rPr>
              <a:t>slab </a:t>
            </a:r>
            <a:r>
              <a:rPr dirty="0" sz="1400" spc="-10">
                <a:latin typeface="Calibri"/>
                <a:cs typeface="Calibri"/>
              </a:rPr>
              <a:t>beyond</a:t>
            </a:r>
            <a:r>
              <a:rPr dirty="0" sz="1400">
                <a:latin typeface="Calibri"/>
                <a:cs typeface="Calibri"/>
              </a:rPr>
              <a:t> </a:t>
            </a:r>
            <a:r>
              <a:rPr dirty="0" sz="1400" spc="-5">
                <a:latin typeface="Calibri"/>
                <a:cs typeface="Calibri"/>
              </a:rPr>
              <a:t>the</a:t>
            </a:r>
            <a:r>
              <a:rPr dirty="0" sz="1400">
                <a:latin typeface="Calibri"/>
                <a:cs typeface="Calibri"/>
              </a:rPr>
              <a:t> </a:t>
            </a:r>
            <a:r>
              <a:rPr dirty="0" sz="1400" spc="-5">
                <a:latin typeface="Calibri"/>
                <a:cs typeface="Calibri"/>
              </a:rPr>
              <a:t>rectangle</a:t>
            </a:r>
            <a:r>
              <a:rPr dirty="0" sz="1400" spc="10">
                <a:latin typeface="Calibri"/>
                <a:cs typeface="Calibri"/>
              </a:rPr>
              <a:t> </a:t>
            </a:r>
            <a:r>
              <a:rPr dirty="0" sz="1400" spc="-5">
                <a:latin typeface="Calibri"/>
                <a:cs typeface="Calibri"/>
              </a:rPr>
              <a:t>circumscribing</a:t>
            </a:r>
            <a:r>
              <a:rPr dirty="0" sz="1400" spc="5">
                <a:latin typeface="Calibri"/>
                <a:cs typeface="Calibri"/>
              </a:rPr>
              <a:t> </a:t>
            </a:r>
            <a:r>
              <a:rPr dirty="0" sz="1400" spc="-5">
                <a:latin typeface="Calibri"/>
                <a:cs typeface="Calibri"/>
              </a:rPr>
              <a:t>the </a:t>
            </a:r>
            <a:r>
              <a:rPr dirty="0" sz="1400" spc="-305">
                <a:latin typeface="Calibri"/>
                <a:cs typeface="Calibri"/>
              </a:rPr>
              <a:t> </a:t>
            </a:r>
            <a:r>
              <a:rPr dirty="0" sz="1400" spc="-5">
                <a:latin typeface="Calibri"/>
                <a:cs typeface="Calibri"/>
              </a:rPr>
              <a:t>column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187452" y="5981700"/>
            <a:ext cx="1980564" cy="687070"/>
            <a:chOff x="187452" y="5981700"/>
            <a:chExt cx="1980564" cy="687070"/>
          </a:xfrm>
        </p:grpSpPr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7452" y="5981700"/>
              <a:ext cx="1980438" cy="56464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44235" y="6630642"/>
              <a:ext cx="78901" cy="38086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308152" y="5764784"/>
            <a:ext cx="5417820" cy="1458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866900">
              <a:lnSpc>
                <a:spcPts val="2150"/>
              </a:lnSpc>
              <a:spcBef>
                <a:spcPts val="100"/>
              </a:spcBef>
              <a:tabLst>
                <a:tab pos="2170430" algn="l"/>
              </a:tabLst>
            </a:pPr>
            <a:r>
              <a:rPr dirty="0" sz="1800" spc="-5">
                <a:latin typeface="Calibri"/>
                <a:cs typeface="Calibri"/>
              </a:rPr>
              <a:t>t</a:t>
            </a:r>
            <a:r>
              <a:rPr dirty="0" baseline="-20833" sz="1800" spc="-7">
                <a:latin typeface="Calibri"/>
                <a:cs typeface="Calibri"/>
              </a:rPr>
              <a:t>f	</a:t>
            </a:r>
            <a:r>
              <a:rPr dirty="0" sz="1400">
                <a:latin typeface="Calibri"/>
                <a:cs typeface="Calibri"/>
              </a:rPr>
              <a:t>=</a:t>
            </a:r>
            <a:r>
              <a:rPr dirty="0" sz="1400" spc="295">
                <a:latin typeface="Calibri"/>
                <a:cs typeface="Calibri"/>
              </a:rPr>
              <a:t> </a:t>
            </a:r>
            <a:r>
              <a:rPr dirty="0" sz="1400" spc="-5">
                <a:latin typeface="Calibri"/>
                <a:cs typeface="Calibri"/>
              </a:rPr>
              <a:t>Flange</a:t>
            </a:r>
            <a:r>
              <a:rPr dirty="0" sz="1400">
                <a:latin typeface="Calibri"/>
                <a:cs typeface="Calibri"/>
              </a:rPr>
              <a:t> </a:t>
            </a:r>
            <a:r>
              <a:rPr dirty="0" sz="1400" spc="-5">
                <a:latin typeface="Calibri"/>
                <a:cs typeface="Calibri"/>
              </a:rPr>
              <a:t>thickness</a:t>
            </a:r>
            <a:r>
              <a:rPr dirty="0" sz="1400" spc="20">
                <a:latin typeface="Calibri"/>
                <a:cs typeface="Calibri"/>
              </a:rPr>
              <a:t> </a:t>
            </a:r>
            <a:r>
              <a:rPr dirty="0" sz="1400" spc="-5">
                <a:latin typeface="Calibri"/>
                <a:cs typeface="Calibri"/>
              </a:rPr>
              <a:t>of</a:t>
            </a:r>
            <a:r>
              <a:rPr dirty="0" sz="1400" spc="-10">
                <a:latin typeface="Calibri"/>
                <a:cs typeface="Calibri"/>
              </a:rPr>
              <a:t> </a:t>
            </a:r>
            <a:r>
              <a:rPr dirty="0" sz="1400" spc="-5">
                <a:latin typeface="Calibri"/>
                <a:cs typeface="Calibri"/>
              </a:rPr>
              <a:t>compression</a:t>
            </a:r>
            <a:r>
              <a:rPr dirty="0" sz="1400" spc="-25">
                <a:latin typeface="Calibri"/>
                <a:cs typeface="Calibri"/>
              </a:rPr>
              <a:t> member.</a:t>
            </a:r>
            <a:endParaRPr sz="1400">
              <a:latin typeface="Calibri"/>
              <a:cs typeface="Calibri"/>
            </a:endParaRPr>
          </a:p>
          <a:p>
            <a:pPr marL="38100">
              <a:lnSpc>
                <a:spcPts val="2390"/>
              </a:lnSpc>
            </a:pPr>
            <a:r>
              <a:rPr dirty="0" sz="2000" b="1">
                <a:solidFill>
                  <a:srgbClr val="FF0000"/>
                </a:solidFill>
                <a:latin typeface="Calibri"/>
                <a:cs typeface="Calibri"/>
              </a:rPr>
              <a:t>iii.</a:t>
            </a:r>
            <a:r>
              <a:rPr dirty="0" sz="2000" spc="40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 spc="-5" b="1">
                <a:solidFill>
                  <a:srgbClr val="FF0000"/>
                </a:solidFill>
                <a:latin typeface="Calibri"/>
                <a:cs typeface="Calibri"/>
              </a:rPr>
              <a:t>Connection:</a:t>
            </a:r>
            <a:endParaRPr sz="2000">
              <a:latin typeface="Calibri"/>
              <a:cs typeface="Calibri"/>
            </a:endParaRPr>
          </a:p>
          <a:p>
            <a:pPr marL="37465">
              <a:lnSpc>
                <a:spcPct val="100000"/>
              </a:lnSpc>
              <a:spcBef>
                <a:spcPts val="200"/>
              </a:spcBef>
            </a:pPr>
            <a:r>
              <a:rPr dirty="0" u="heavy" sz="180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a.</a:t>
            </a:r>
            <a:r>
              <a:rPr dirty="0" u="heavy" sz="1800" spc="40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dirty="0" u="heavy" sz="1800" spc="-15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Welded</a:t>
            </a:r>
            <a:r>
              <a:rPr dirty="0" u="heavy" sz="1800" spc="5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dirty="0" u="heavy" sz="1800" spc="-1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connection</a:t>
            </a:r>
            <a:endParaRPr sz="1800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  <a:spcBef>
                <a:spcPts val="60"/>
              </a:spcBef>
            </a:pPr>
            <a:r>
              <a:rPr dirty="0" sz="1800">
                <a:latin typeface="Calibri"/>
                <a:cs typeface="Calibri"/>
              </a:rPr>
              <a:t>Assuming</a:t>
            </a:r>
            <a:r>
              <a:rPr dirty="0" sz="1800" spc="-15">
                <a:latin typeface="Calibri"/>
                <a:cs typeface="Calibri"/>
              </a:rPr>
              <a:t> size</a:t>
            </a:r>
            <a:r>
              <a:rPr dirty="0" sz="1800" spc="-5">
                <a:latin typeface="Calibri"/>
                <a:cs typeface="Calibri"/>
              </a:rPr>
              <a:t> of </a:t>
            </a:r>
            <a:r>
              <a:rPr dirty="0" sz="1800">
                <a:latin typeface="Calibri"/>
                <a:cs typeface="Calibri"/>
              </a:rPr>
              <a:t>the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weld</a:t>
            </a:r>
            <a:r>
              <a:rPr dirty="0" sz="1800" spc="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s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=</a:t>
            </a:r>
            <a:r>
              <a:rPr dirty="0" sz="1800" spc="-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8mm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and</a:t>
            </a:r>
            <a:r>
              <a:rPr dirty="0" sz="1800" spc="2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equating</a:t>
            </a:r>
            <a:endParaRPr sz="1800">
              <a:latin typeface="Calibri"/>
              <a:cs typeface="Calibri"/>
            </a:endParaRPr>
          </a:p>
          <a:p>
            <a:pPr marL="142875">
              <a:lnSpc>
                <a:spcPct val="100000"/>
              </a:lnSpc>
            </a:pPr>
            <a:r>
              <a:rPr dirty="0" sz="1800" spc="-15">
                <a:latin typeface="Calibri"/>
                <a:cs typeface="Calibri"/>
              </a:rPr>
              <a:t>Force</a:t>
            </a:r>
            <a:r>
              <a:rPr dirty="0" sz="1800">
                <a:latin typeface="Calibri"/>
                <a:cs typeface="Calibri"/>
              </a:rPr>
              <a:t> =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Strength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of</a:t>
            </a:r>
            <a:r>
              <a:rPr dirty="0" sz="1800" spc="-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the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weld,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Find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the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length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of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the </a:t>
            </a:r>
            <a:r>
              <a:rPr dirty="0" sz="1800" spc="-5">
                <a:latin typeface="Calibri"/>
                <a:cs typeface="Calibri"/>
              </a:rPr>
              <a:t>weld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464178" y="7431531"/>
            <a:ext cx="535305" cy="15240"/>
          </a:xfrm>
          <a:custGeom>
            <a:avLst/>
            <a:gdLst/>
            <a:ahLst/>
            <a:cxnLst/>
            <a:rect l="l" t="t" r="r" b="b"/>
            <a:pathLst>
              <a:path w="535304" h="15240">
                <a:moveTo>
                  <a:pt x="534924" y="0"/>
                </a:moveTo>
                <a:lnTo>
                  <a:pt x="0" y="0"/>
                </a:lnTo>
                <a:lnTo>
                  <a:pt x="0" y="15239"/>
                </a:lnTo>
                <a:lnTo>
                  <a:pt x="534924" y="15239"/>
                </a:lnTo>
                <a:lnTo>
                  <a:pt x="5349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3613784" y="7191502"/>
            <a:ext cx="234950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spc="160">
                <a:latin typeface="Cambria Math"/>
                <a:cs typeface="Cambria Math"/>
              </a:rPr>
              <a:t>𝑓𝑢</a:t>
            </a:r>
            <a:endParaRPr sz="1300">
              <a:latin typeface="Cambria Math"/>
              <a:cs typeface="Cambria Math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426840" y="7439914"/>
            <a:ext cx="57721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dirty="0" sz="1300" spc="65">
                <a:latin typeface="Cambria Math"/>
                <a:cs typeface="Cambria Math"/>
              </a:rPr>
              <a:t>√3𝛾</a:t>
            </a:r>
            <a:r>
              <a:rPr dirty="0" baseline="-29411" sz="1275" spc="97">
                <a:latin typeface="Cambria Math"/>
                <a:cs typeface="Cambria Math"/>
              </a:rPr>
              <a:t>𝑚𝑤</a:t>
            </a:r>
            <a:endParaRPr baseline="-29411" sz="1275">
              <a:latin typeface="Cambria Math"/>
              <a:cs typeface="Cambria Math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33552" y="7177785"/>
            <a:ext cx="3090545" cy="7480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914400">
              <a:lnSpc>
                <a:spcPct val="131700"/>
              </a:lnSpc>
              <a:spcBef>
                <a:spcPts val="100"/>
              </a:spcBef>
            </a:pPr>
            <a:r>
              <a:rPr dirty="0" sz="1800" spc="-5">
                <a:latin typeface="Calibri"/>
                <a:cs typeface="Calibri"/>
              </a:rPr>
              <a:t>i.e.,</a:t>
            </a:r>
            <a:r>
              <a:rPr dirty="0" sz="1800" spc="-15">
                <a:latin typeface="Calibri"/>
                <a:cs typeface="Calibri"/>
              </a:rPr>
              <a:t> Force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=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0.7</a:t>
            </a:r>
            <a:r>
              <a:rPr dirty="0" sz="1800" spc="-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x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s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x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L x </a:t>
            </a:r>
            <a:r>
              <a:rPr dirty="0" sz="1800" spc="-395">
                <a:latin typeface="Calibri"/>
                <a:cs typeface="Calibri"/>
              </a:rPr>
              <a:t> </a:t>
            </a:r>
            <a:r>
              <a:rPr dirty="0" u="heavy" sz="1800" spc="-5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b. </a:t>
            </a:r>
            <a:r>
              <a:rPr dirty="0" u="heavy" sz="1800" spc="-1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Bolted</a:t>
            </a:r>
            <a:r>
              <a:rPr dirty="0" u="heavy" sz="1800" spc="15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dirty="0" u="heavy" sz="1800" spc="-1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connection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247952" y="7970266"/>
            <a:ext cx="128841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No.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of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Bolts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=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636647" y="8155431"/>
            <a:ext cx="1332230" cy="17145"/>
          </a:xfrm>
          <a:custGeom>
            <a:avLst/>
            <a:gdLst/>
            <a:ahLst/>
            <a:cxnLst/>
            <a:rect l="l" t="t" r="r" b="b"/>
            <a:pathLst>
              <a:path w="1332229" h="17145">
                <a:moveTo>
                  <a:pt x="1331976" y="0"/>
                </a:moveTo>
                <a:lnTo>
                  <a:pt x="0" y="0"/>
                </a:lnTo>
                <a:lnTo>
                  <a:pt x="0" y="16764"/>
                </a:lnTo>
                <a:lnTo>
                  <a:pt x="1331976" y="16764"/>
                </a:lnTo>
                <a:lnTo>
                  <a:pt x="133197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2624454" y="7889493"/>
            <a:ext cx="1353820" cy="24892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450" spc="75">
                <a:latin typeface="Cambria Math"/>
                <a:cs typeface="Cambria Math"/>
              </a:rPr>
              <a:t>𝐹𝑎𝑐𝑡𝑜𝑟𝑒𝑑</a:t>
            </a:r>
            <a:r>
              <a:rPr dirty="0" sz="1450" spc="-30">
                <a:latin typeface="Cambria Math"/>
                <a:cs typeface="Cambria Math"/>
              </a:rPr>
              <a:t> </a:t>
            </a:r>
            <a:r>
              <a:rPr dirty="0" sz="1450" spc="80">
                <a:latin typeface="Cambria Math"/>
                <a:cs typeface="Cambria Math"/>
              </a:rPr>
              <a:t>𝐿𝑜𝑎𝑑</a:t>
            </a:r>
            <a:endParaRPr sz="1450">
              <a:latin typeface="Cambria Math"/>
              <a:cs typeface="Cambria Math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811907" y="8166861"/>
            <a:ext cx="978535" cy="24892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450" spc="65">
                <a:latin typeface="Cambria Math"/>
                <a:cs typeface="Cambria Math"/>
              </a:rPr>
              <a:t>𝐵𝑜𝑙𝑡</a:t>
            </a:r>
            <a:r>
              <a:rPr dirty="0" sz="1450" spc="-35">
                <a:latin typeface="Cambria Math"/>
                <a:cs typeface="Cambria Math"/>
              </a:rPr>
              <a:t> </a:t>
            </a:r>
            <a:r>
              <a:rPr dirty="0" sz="1450" spc="75">
                <a:latin typeface="Cambria Math"/>
                <a:cs typeface="Cambria Math"/>
              </a:rPr>
              <a:t>𝑉𝑎𝑙𝑢𝑒</a:t>
            </a:r>
            <a:endParaRPr sz="1450">
              <a:latin typeface="Cambria Math"/>
              <a:cs typeface="Cambria Math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187452" y="8282940"/>
            <a:ext cx="3234690" cy="565150"/>
            <a:chOff x="187452" y="8282940"/>
            <a:chExt cx="3234690" cy="565150"/>
          </a:xfrm>
        </p:grpSpPr>
        <p:pic>
          <p:nvPicPr>
            <p:cNvPr id="37" name="object 3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7452" y="8282940"/>
              <a:ext cx="500634" cy="56464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52044" y="8282940"/>
              <a:ext cx="2999994" cy="56464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015996" y="8282940"/>
              <a:ext cx="406133" cy="564642"/>
            </a:xfrm>
            <a:prstGeom prst="rect">
              <a:avLst/>
            </a:prstGeom>
          </p:spPr>
        </p:pic>
      </p:grpSp>
      <p:sp>
        <p:nvSpPr>
          <p:cNvPr id="40" name="object 40"/>
          <p:cNvSpPr txBox="1"/>
          <p:nvPr/>
        </p:nvSpPr>
        <p:spPr>
          <a:xfrm>
            <a:off x="333552" y="8337245"/>
            <a:ext cx="2925445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50" b="1">
                <a:solidFill>
                  <a:srgbClr val="FF0000"/>
                </a:solidFill>
                <a:latin typeface="Calibri"/>
                <a:cs typeface="Calibri"/>
              </a:rPr>
              <a:t>iv.</a:t>
            </a:r>
            <a:r>
              <a:rPr dirty="0" sz="2000" spc="-1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 spc="-5" b="1">
                <a:solidFill>
                  <a:srgbClr val="FF0000"/>
                </a:solidFill>
                <a:latin typeface="Calibri"/>
                <a:cs typeface="Calibri"/>
              </a:rPr>
              <a:t>Design</a:t>
            </a:r>
            <a:r>
              <a:rPr dirty="0" sz="2000" spc="-2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0000"/>
                </a:solidFill>
                <a:latin typeface="Calibri"/>
                <a:cs typeface="Calibri"/>
              </a:rPr>
              <a:t>of</a:t>
            </a:r>
            <a:r>
              <a:rPr dirty="0" sz="2000" spc="-10" b="1">
                <a:solidFill>
                  <a:srgbClr val="FF0000"/>
                </a:solidFill>
                <a:latin typeface="Calibri"/>
                <a:cs typeface="Calibri"/>
              </a:rPr>
              <a:t> Concrete</a:t>
            </a:r>
            <a:r>
              <a:rPr dirty="0" sz="2000" spc="-2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0000"/>
                </a:solidFill>
                <a:latin typeface="Calibri"/>
                <a:cs typeface="Calibri"/>
              </a:rPr>
              <a:t>Base: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247952" y="8714333"/>
            <a:ext cx="336550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5">
                <a:latin typeface="Calibri"/>
                <a:cs typeface="Calibri"/>
              </a:rPr>
              <a:t>Find</a:t>
            </a:r>
            <a:r>
              <a:rPr dirty="0" sz="2000" spc="-1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the</a:t>
            </a:r>
            <a:r>
              <a:rPr dirty="0" sz="2000" spc="-5">
                <a:latin typeface="Calibri"/>
                <a:cs typeface="Calibri"/>
              </a:rPr>
              <a:t> area</a:t>
            </a:r>
            <a:r>
              <a:rPr dirty="0" sz="2000" spc="-1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of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Concrete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base</a:t>
            </a:r>
            <a:r>
              <a:rPr dirty="0" sz="2000">
                <a:latin typeface="Calibri"/>
                <a:cs typeface="Calibri"/>
              </a:rPr>
              <a:t> =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4657471" y="8899143"/>
            <a:ext cx="993775" cy="17145"/>
          </a:xfrm>
          <a:custGeom>
            <a:avLst/>
            <a:gdLst/>
            <a:ahLst/>
            <a:cxnLst/>
            <a:rect l="l" t="t" r="r" b="b"/>
            <a:pathLst>
              <a:path w="993775" h="17145">
                <a:moveTo>
                  <a:pt x="993648" y="0"/>
                </a:moveTo>
                <a:lnTo>
                  <a:pt x="0" y="0"/>
                </a:lnTo>
                <a:lnTo>
                  <a:pt x="0" y="16763"/>
                </a:lnTo>
                <a:lnTo>
                  <a:pt x="993648" y="16763"/>
                </a:lnTo>
                <a:lnTo>
                  <a:pt x="9936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 txBox="1"/>
          <p:nvPr/>
        </p:nvSpPr>
        <p:spPr>
          <a:xfrm>
            <a:off x="4648961" y="8633561"/>
            <a:ext cx="1007110" cy="24892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1450" spc="70">
                <a:latin typeface="Cambria Math"/>
                <a:cs typeface="Cambria Math"/>
              </a:rPr>
              <a:t>𝑇𝑜𝑡𝑎𝑙</a:t>
            </a:r>
            <a:r>
              <a:rPr dirty="0" sz="1450" spc="-20">
                <a:latin typeface="Cambria Math"/>
                <a:cs typeface="Cambria Math"/>
              </a:rPr>
              <a:t> </a:t>
            </a:r>
            <a:r>
              <a:rPr dirty="0" sz="1450" spc="80">
                <a:latin typeface="Cambria Math"/>
                <a:cs typeface="Cambria Math"/>
              </a:rPr>
              <a:t>𝐿𝑜𝑎𝑑</a:t>
            </a:r>
            <a:endParaRPr sz="1450">
              <a:latin typeface="Cambria Math"/>
              <a:cs typeface="Cambria Math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42112" y="9501555"/>
            <a:ext cx="875665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955"/>
              </a:lnSpc>
            </a:pPr>
            <a:r>
              <a:rPr dirty="0" sz="900" spc="-5">
                <a:solidFill>
                  <a:srgbClr val="888888"/>
                </a:solidFill>
                <a:latin typeface="Calibri"/>
                <a:cs typeface="Calibri"/>
              </a:rPr>
              <a:t>BGSIT,</a:t>
            </a:r>
            <a:r>
              <a:rPr dirty="0" sz="900" spc="-45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dirty="0" sz="900" spc="-5">
                <a:solidFill>
                  <a:srgbClr val="888888"/>
                </a:solidFill>
                <a:latin typeface="Calibri"/>
                <a:cs typeface="Calibri"/>
              </a:rPr>
              <a:t>CIVIL</a:t>
            </a:r>
            <a:r>
              <a:rPr dirty="0" sz="900" spc="-40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888888"/>
                </a:solidFill>
                <a:latin typeface="Calibri"/>
                <a:cs typeface="Calibri"/>
              </a:rPr>
              <a:t>DEPT.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384925" y="9501555"/>
            <a:ext cx="192405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955"/>
              </a:lnSpc>
            </a:pPr>
            <a:r>
              <a:rPr dirty="0" sz="900">
                <a:solidFill>
                  <a:srgbClr val="888888"/>
                </a:solidFill>
                <a:latin typeface="Calibri"/>
                <a:cs typeface="Calibri"/>
              </a:rPr>
              <a:t>6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645914" y="8910929"/>
            <a:ext cx="1015365" cy="24892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1450" spc="30">
                <a:latin typeface="Cambria Math"/>
                <a:cs typeface="Cambria Math"/>
              </a:rPr>
              <a:t>𝑆𝐵𝐶</a:t>
            </a:r>
            <a:r>
              <a:rPr dirty="0" sz="1450" spc="35">
                <a:latin typeface="Cambria Math"/>
                <a:cs typeface="Cambria Math"/>
              </a:rPr>
              <a:t> </a:t>
            </a:r>
            <a:r>
              <a:rPr dirty="0" sz="1450" spc="85">
                <a:latin typeface="Cambria Math"/>
                <a:cs typeface="Cambria Math"/>
              </a:rPr>
              <a:t>𝑜𝑓</a:t>
            </a:r>
            <a:r>
              <a:rPr dirty="0" sz="1450" spc="-5">
                <a:latin typeface="Cambria Math"/>
                <a:cs typeface="Cambria Math"/>
              </a:rPr>
              <a:t> </a:t>
            </a:r>
            <a:r>
              <a:rPr dirty="0" sz="1450" spc="60">
                <a:latin typeface="Cambria Math"/>
                <a:cs typeface="Cambria Math"/>
              </a:rPr>
              <a:t>𝑠𝑜𝑖𝑙</a:t>
            </a:r>
            <a:endParaRPr sz="1450">
              <a:latin typeface="Cambria Math"/>
              <a:cs typeface="Cambria Math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9361" y="610362"/>
            <a:ext cx="6400800" cy="8686800"/>
          </a:xfrm>
          <a:custGeom>
            <a:avLst/>
            <a:gdLst/>
            <a:ahLst/>
            <a:cxnLst/>
            <a:rect l="l" t="t" r="r" b="b"/>
            <a:pathLst>
              <a:path w="6400800" h="8686800">
                <a:moveTo>
                  <a:pt x="0" y="8686800"/>
                </a:moveTo>
                <a:lnTo>
                  <a:pt x="6400799" y="8686800"/>
                </a:lnTo>
                <a:lnTo>
                  <a:pt x="6400799" y="0"/>
                </a:lnTo>
                <a:lnTo>
                  <a:pt x="0" y="0"/>
                </a:lnTo>
                <a:lnTo>
                  <a:pt x="0" y="8686800"/>
                </a:lnTo>
                <a:close/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85597" y="228727"/>
            <a:ext cx="6298565" cy="22218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5742940" algn="l"/>
              </a:tabLst>
            </a:pPr>
            <a:r>
              <a:rPr dirty="0" sz="1200">
                <a:latin typeface="Times New Roman"/>
                <a:cs typeface="Times New Roman"/>
              </a:rPr>
              <a:t>DSSE	17CV62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50">
              <a:latin typeface="Times New Roman"/>
              <a:cs typeface="Times New Roman"/>
            </a:endParaRPr>
          </a:p>
          <a:p>
            <a:pPr marL="120014">
              <a:lnSpc>
                <a:spcPts val="2155"/>
              </a:lnSpc>
            </a:pPr>
            <a:r>
              <a:rPr dirty="0" sz="1800" spc="-10">
                <a:latin typeface="Calibri"/>
                <a:cs typeface="Calibri"/>
              </a:rPr>
              <a:t>Problems:</a:t>
            </a:r>
            <a:endParaRPr sz="1800">
              <a:latin typeface="Calibri"/>
              <a:cs typeface="Calibri"/>
            </a:endParaRPr>
          </a:p>
          <a:p>
            <a:pPr algn="just" marL="462915" marR="283210" indent="-342900">
              <a:lnSpc>
                <a:spcPts val="2400"/>
              </a:lnSpc>
              <a:spcBef>
                <a:spcPts val="80"/>
              </a:spcBef>
            </a:pP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1.</a:t>
            </a:r>
            <a:r>
              <a:rPr dirty="0" sz="2000" spc="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FF0000"/>
                </a:solidFill>
                <a:latin typeface="Calibri"/>
                <a:cs typeface="Calibri"/>
              </a:rPr>
              <a:t>Design </a:t>
            </a: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a </a:t>
            </a:r>
            <a:r>
              <a:rPr dirty="0" sz="2000" spc="-5">
                <a:solidFill>
                  <a:srgbClr val="FF0000"/>
                </a:solidFill>
                <a:latin typeface="Calibri"/>
                <a:cs typeface="Calibri"/>
              </a:rPr>
              <a:t>slab base </a:t>
            </a:r>
            <a:r>
              <a:rPr dirty="0" sz="2000" spc="-15">
                <a:solidFill>
                  <a:srgbClr val="FF0000"/>
                </a:solidFill>
                <a:latin typeface="Calibri"/>
                <a:cs typeface="Calibri"/>
              </a:rPr>
              <a:t>for </a:t>
            </a: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a </a:t>
            </a:r>
            <a:r>
              <a:rPr dirty="0" sz="2000" spc="-10">
                <a:solidFill>
                  <a:srgbClr val="FF0000"/>
                </a:solidFill>
                <a:latin typeface="Calibri"/>
                <a:cs typeface="Calibri"/>
              </a:rPr>
              <a:t>column </a:t>
            </a: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ISHB 300 @ </a:t>
            </a:r>
            <a:r>
              <a:rPr dirty="0" sz="2000" spc="-5">
                <a:solidFill>
                  <a:srgbClr val="FF0000"/>
                </a:solidFill>
                <a:latin typeface="Calibri"/>
                <a:cs typeface="Calibri"/>
              </a:rPr>
              <a:t>583.8 </a:t>
            </a: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 spc="15">
                <a:solidFill>
                  <a:srgbClr val="FF0000"/>
                </a:solidFill>
                <a:latin typeface="Calibri"/>
                <a:cs typeface="Calibri"/>
              </a:rPr>
              <a:t>Kg/m </a:t>
            </a:r>
            <a:r>
              <a:rPr dirty="0" sz="2000" spc="-5">
                <a:solidFill>
                  <a:srgbClr val="FF0000"/>
                </a:solidFill>
                <a:latin typeface="Calibri"/>
                <a:cs typeface="Calibri"/>
              </a:rPr>
              <a:t>subjected</a:t>
            </a: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 spc="-15">
                <a:solidFill>
                  <a:srgbClr val="FF0000"/>
                </a:solidFill>
                <a:latin typeface="Calibri"/>
                <a:cs typeface="Calibri"/>
              </a:rPr>
              <a:t>to</a:t>
            </a:r>
            <a:r>
              <a:rPr dirty="0" sz="2000" spc="-1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a service</a:t>
            </a:r>
            <a:r>
              <a:rPr dirty="0" sz="2000" spc="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load </a:t>
            </a:r>
            <a:r>
              <a:rPr dirty="0" sz="2000" spc="-5">
                <a:solidFill>
                  <a:srgbClr val="FF0000"/>
                </a:solidFill>
                <a:latin typeface="Calibri"/>
                <a:cs typeface="Calibri"/>
              </a:rPr>
              <a:t>of 1500 KN. The </a:t>
            </a: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FF0000"/>
                </a:solidFill>
                <a:latin typeface="Calibri"/>
                <a:cs typeface="Calibri"/>
              </a:rPr>
              <a:t>grade</a:t>
            </a:r>
            <a:r>
              <a:rPr dirty="0" sz="2000" spc="9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FF0000"/>
                </a:solidFill>
                <a:latin typeface="Calibri"/>
                <a:cs typeface="Calibri"/>
              </a:rPr>
              <a:t>of</a:t>
            </a:r>
            <a:r>
              <a:rPr dirty="0" sz="2000" spc="9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 spc="-15">
                <a:solidFill>
                  <a:srgbClr val="FF0000"/>
                </a:solidFill>
                <a:latin typeface="Calibri"/>
                <a:cs typeface="Calibri"/>
              </a:rPr>
              <a:t>concrete</a:t>
            </a:r>
            <a:r>
              <a:rPr dirty="0" sz="2000" spc="1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 spc="-15">
                <a:solidFill>
                  <a:srgbClr val="FF0000"/>
                </a:solidFill>
                <a:latin typeface="Calibri"/>
                <a:cs typeface="Calibri"/>
              </a:rPr>
              <a:t>for</a:t>
            </a:r>
            <a:r>
              <a:rPr dirty="0" sz="2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FF0000"/>
                </a:solidFill>
                <a:latin typeface="Calibri"/>
                <a:cs typeface="Calibri"/>
              </a:rPr>
              <a:t>pedestal</a:t>
            </a:r>
            <a:r>
              <a:rPr dirty="0" sz="2000" spc="1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FF0000"/>
                </a:solidFill>
                <a:latin typeface="Calibri"/>
                <a:cs typeface="Calibri"/>
              </a:rPr>
              <a:t>is</a:t>
            </a:r>
            <a:r>
              <a:rPr dirty="0" sz="2000" spc="1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M20</a:t>
            </a:r>
            <a:r>
              <a:rPr dirty="0" sz="2000" spc="1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FF0000"/>
                </a:solidFill>
                <a:latin typeface="Calibri"/>
                <a:cs typeface="Calibri"/>
              </a:rPr>
              <a:t>and</a:t>
            </a:r>
            <a:r>
              <a:rPr dirty="0" sz="2000" spc="8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FF0000"/>
                </a:solidFill>
                <a:latin typeface="Calibri"/>
                <a:cs typeface="Calibri"/>
              </a:rPr>
              <a:t>SBC</a:t>
            </a:r>
            <a:r>
              <a:rPr dirty="0" sz="2000" spc="9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FF0000"/>
                </a:solidFill>
                <a:latin typeface="Calibri"/>
                <a:cs typeface="Calibri"/>
              </a:rPr>
              <a:t>of</a:t>
            </a:r>
            <a:r>
              <a:rPr dirty="0" sz="2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FF0000"/>
                </a:solidFill>
                <a:latin typeface="Calibri"/>
                <a:cs typeface="Calibri"/>
              </a:rPr>
              <a:t>soil </a:t>
            </a:r>
            <a:r>
              <a:rPr dirty="0" sz="2000" spc="-44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FF0000"/>
                </a:solidFill>
                <a:latin typeface="Calibri"/>
                <a:cs typeface="Calibri"/>
              </a:rPr>
              <a:t>is</a:t>
            </a: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 180 KN/m</a:t>
            </a:r>
            <a:r>
              <a:rPr dirty="0" baseline="25641" sz="195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. </a:t>
            </a:r>
            <a:r>
              <a:rPr dirty="0" sz="2000" spc="-5">
                <a:solidFill>
                  <a:srgbClr val="FF0000"/>
                </a:solidFill>
                <a:latin typeface="Calibri"/>
                <a:cs typeface="Calibri"/>
              </a:rPr>
              <a:t>Design</a:t>
            </a: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FF0000"/>
                </a:solidFill>
                <a:latin typeface="Calibri"/>
                <a:cs typeface="Calibri"/>
              </a:rPr>
              <a:t>slab</a:t>
            </a: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FF0000"/>
                </a:solidFill>
                <a:latin typeface="Calibri"/>
                <a:cs typeface="Calibri"/>
              </a:rPr>
              <a:t>base</a:t>
            </a: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 and</a:t>
            </a:r>
            <a:r>
              <a:rPr dirty="0" sz="2000" spc="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 spc="-15">
                <a:solidFill>
                  <a:srgbClr val="FF0000"/>
                </a:solidFill>
                <a:latin typeface="Calibri"/>
                <a:cs typeface="Calibri"/>
              </a:rPr>
              <a:t>concrete</a:t>
            </a:r>
            <a:r>
              <a:rPr dirty="0" sz="2000" spc="42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base </a:t>
            </a:r>
            <a:r>
              <a:rPr dirty="0" sz="2000" spc="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FF0000"/>
                </a:solidFill>
                <a:latin typeface="Calibri"/>
                <a:cs typeface="Calibri"/>
              </a:rPr>
              <a:t>with</a:t>
            </a: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FF0000"/>
                </a:solidFill>
                <a:latin typeface="Calibri"/>
                <a:cs typeface="Calibri"/>
              </a:rPr>
              <a:t>welded </a:t>
            </a: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connection</a:t>
            </a:r>
            <a:r>
              <a:rPr dirty="0" sz="1800"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15112" y="2650235"/>
            <a:ext cx="5803900" cy="6433185"/>
            <a:chOff x="515112" y="2650235"/>
            <a:chExt cx="5803900" cy="643318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5112" y="2650235"/>
              <a:ext cx="5803392" cy="39623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4705" y="6789420"/>
              <a:ext cx="5170860" cy="2293596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42112" y="9501555"/>
            <a:ext cx="875665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955"/>
              </a:lnSpc>
            </a:pPr>
            <a:r>
              <a:rPr dirty="0" sz="900" spc="-5">
                <a:solidFill>
                  <a:srgbClr val="888888"/>
                </a:solidFill>
                <a:latin typeface="Calibri"/>
                <a:cs typeface="Calibri"/>
              </a:rPr>
              <a:t>BGSIT,</a:t>
            </a:r>
            <a:r>
              <a:rPr dirty="0" sz="900" spc="-45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dirty="0" sz="900" spc="-5">
                <a:solidFill>
                  <a:srgbClr val="888888"/>
                </a:solidFill>
                <a:latin typeface="Calibri"/>
                <a:cs typeface="Calibri"/>
              </a:rPr>
              <a:t>CIVIL</a:t>
            </a:r>
            <a:r>
              <a:rPr dirty="0" sz="900" spc="-40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888888"/>
                </a:solidFill>
                <a:latin typeface="Calibri"/>
                <a:cs typeface="Calibri"/>
              </a:rPr>
              <a:t>DEPT.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84925" y="9501555"/>
            <a:ext cx="192405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955"/>
              </a:lnSpc>
            </a:pPr>
            <a:r>
              <a:rPr dirty="0" sz="900">
                <a:solidFill>
                  <a:srgbClr val="888888"/>
                </a:solidFill>
                <a:latin typeface="Calibri"/>
                <a:cs typeface="Calibri"/>
              </a:rPr>
              <a:t>7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0997" y="228727"/>
            <a:ext cx="39878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Times New Roman"/>
                <a:cs typeface="Times New Roman"/>
              </a:rPr>
              <a:t>DS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16497" y="228727"/>
            <a:ext cx="5422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Times New Roman"/>
                <a:cs typeface="Times New Roman"/>
              </a:rPr>
              <a:t>17CV62</a:t>
            </a:r>
            <a:endParaRPr sz="120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15074" y="596074"/>
            <a:ext cx="6429375" cy="8715375"/>
            <a:chOff x="215074" y="596074"/>
            <a:chExt cx="6429375" cy="8715375"/>
          </a:xfrm>
        </p:grpSpPr>
        <p:sp>
          <p:nvSpPr>
            <p:cNvPr id="5" name="object 5"/>
            <p:cNvSpPr/>
            <p:nvPr/>
          </p:nvSpPr>
          <p:spPr>
            <a:xfrm>
              <a:off x="229361" y="610362"/>
              <a:ext cx="6400800" cy="8686800"/>
            </a:xfrm>
            <a:custGeom>
              <a:avLst/>
              <a:gdLst/>
              <a:ahLst/>
              <a:cxnLst/>
              <a:rect l="l" t="t" r="r" b="b"/>
              <a:pathLst>
                <a:path w="6400800" h="8686800">
                  <a:moveTo>
                    <a:pt x="0" y="8686800"/>
                  </a:moveTo>
                  <a:lnTo>
                    <a:pt x="6400799" y="8686800"/>
                  </a:lnTo>
                  <a:lnTo>
                    <a:pt x="6400799" y="0"/>
                  </a:lnTo>
                  <a:lnTo>
                    <a:pt x="0" y="0"/>
                  </a:lnTo>
                  <a:lnTo>
                    <a:pt x="0" y="8686800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9975" y="743696"/>
              <a:ext cx="5884164" cy="473508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7595" y="5626608"/>
              <a:ext cx="5876544" cy="345186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242112" y="9501555"/>
            <a:ext cx="875665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955"/>
              </a:lnSpc>
            </a:pPr>
            <a:r>
              <a:rPr dirty="0" sz="900" spc="-5">
                <a:solidFill>
                  <a:srgbClr val="888888"/>
                </a:solidFill>
                <a:latin typeface="Calibri"/>
                <a:cs typeface="Calibri"/>
              </a:rPr>
              <a:t>BGSIT,</a:t>
            </a:r>
            <a:r>
              <a:rPr dirty="0" sz="900" spc="-45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dirty="0" sz="900" spc="-5">
                <a:solidFill>
                  <a:srgbClr val="888888"/>
                </a:solidFill>
                <a:latin typeface="Calibri"/>
                <a:cs typeface="Calibri"/>
              </a:rPr>
              <a:t>CIVIL</a:t>
            </a:r>
            <a:r>
              <a:rPr dirty="0" sz="900" spc="-40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888888"/>
                </a:solidFill>
                <a:latin typeface="Calibri"/>
                <a:cs typeface="Calibri"/>
              </a:rPr>
              <a:t>DEPT.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384925" y="9501555"/>
            <a:ext cx="192405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955"/>
              </a:lnSpc>
            </a:pPr>
            <a:r>
              <a:rPr dirty="0" sz="900">
                <a:solidFill>
                  <a:srgbClr val="888888"/>
                </a:solidFill>
                <a:latin typeface="Calibri"/>
                <a:cs typeface="Calibri"/>
              </a:rPr>
              <a:t>8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0997" y="228727"/>
            <a:ext cx="39878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Times New Roman"/>
                <a:cs typeface="Times New Roman"/>
              </a:rPr>
              <a:t>DS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16497" y="228727"/>
            <a:ext cx="5422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Times New Roman"/>
                <a:cs typeface="Times New Roman"/>
              </a:rPr>
              <a:t>17CV62</a:t>
            </a:r>
            <a:endParaRPr sz="120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15074" y="596074"/>
            <a:ext cx="6429375" cy="8715375"/>
            <a:chOff x="215074" y="596074"/>
            <a:chExt cx="6429375" cy="8715375"/>
          </a:xfrm>
        </p:grpSpPr>
        <p:sp>
          <p:nvSpPr>
            <p:cNvPr id="5" name="object 5"/>
            <p:cNvSpPr/>
            <p:nvPr/>
          </p:nvSpPr>
          <p:spPr>
            <a:xfrm>
              <a:off x="229361" y="610362"/>
              <a:ext cx="6400800" cy="8686800"/>
            </a:xfrm>
            <a:custGeom>
              <a:avLst/>
              <a:gdLst/>
              <a:ahLst/>
              <a:cxnLst/>
              <a:rect l="l" t="t" r="r" b="b"/>
              <a:pathLst>
                <a:path w="6400800" h="8686800">
                  <a:moveTo>
                    <a:pt x="0" y="8686800"/>
                  </a:moveTo>
                  <a:lnTo>
                    <a:pt x="6400799" y="8686800"/>
                  </a:lnTo>
                  <a:lnTo>
                    <a:pt x="6400799" y="0"/>
                  </a:lnTo>
                  <a:lnTo>
                    <a:pt x="0" y="0"/>
                  </a:lnTo>
                  <a:lnTo>
                    <a:pt x="0" y="8686800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0059" y="755904"/>
              <a:ext cx="5903976" cy="8407908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42112" y="9501555"/>
            <a:ext cx="875665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955"/>
              </a:lnSpc>
            </a:pPr>
            <a:r>
              <a:rPr dirty="0" sz="900" spc="-5">
                <a:solidFill>
                  <a:srgbClr val="888888"/>
                </a:solidFill>
                <a:latin typeface="Calibri"/>
                <a:cs typeface="Calibri"/>
              </a:rPr>
              <a:t>BGSIT,</a:t>
            </a:r>
            <a:r>
              <a:rPr dirty="0" sz="900" spc="-45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dirty="0" sz="900" spc="-5">
                <a:solidFill>
                  <a:srgbClr val="888888"/>
                </a:solidFill>
                <a:latin typeface="Calibri"/>
                <a:cs typeface="Calibri"/>
              </a:rPr>
              <a:t>CIVIL</a:t>
            </a:r>
            <a:r>
              <a:rPr dirty="0" sz="900" spc="-40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888888"/>
                </a:solidFill>
                <a:latin typeface="Calibri"/>
                <a:cs typeface="Calibri"/>
              </a:rPr>
              <a:t>DEPT.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84925" y="9501555"/>
            <a:ext cx="192405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955"/>
              </a:lnSpc>
            </a:pPr>
            <a:r>
              <a:rPr dirty="0" sz="900">
                <a:solidFill>
                  <a:srgbClr val="888888"/>
                </a:solidFill>
                <a:latin typeface="Calibri"/>
                <a:cs typeface="Calibri"/>
              </a:rPr>
              <a:t>9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0997" y="228727"/>
            <a:ext cx="39878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Times New Roman"/>
                <a:cs typeface="Times New Roman"/>
              </a:rPr>
              <a:t>DS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16497" y="228727"/>
            <a:ext cx="5422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Times New Roman"/>
                <a:cs typeface="Times New Roman"/>
              </a:rPr>
              <a:t>17CV62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9361" y="610362"/>
            <a:ext cx="6400800" cy="8686800"/>
          </a:xfrm>
          <a:custGeom>
            <a:avLst/>
            <a:gdLst/>
            <a:ahLst/>
            <a:cxnLst/>
            <a:rect l="l" t="t" r="r" b="b"/>
            <a:pathLst>
              <a:path w="6400800" h="8686800">
                <a:moveTo>
                  <a:pt x="0" y="8686800"/>
                </a:moveTo>
                <a:lnTo>
                  <a:pt x="6400799" y="8686800"/>
                </a:lnTo>
                <a:lnTo>
                  <a:pt x="6400799" y="0"/>
                </a:lnTo>
                <a:lnTo>
                  <a:pt x="0" y="0"/>
                </a:lnTo>
                <a:lnTo>
                  <a:pt x="0" y="8686800"/>
                </a:lnTo>
                <a:close/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437387" y="894334"/>
            <a:ext cx="5924550" cy="18554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495300" marR="43180" indent="-457834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2.</a:t>
            </a:r>
            <a:r>
              <a:rPr dirty="0" sz="2000" spc="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FF0000"/>
                </a:solidFill>
                <a:latin typeface="Calibri"/>
                <a:cs typeface="Calibri"/>
              </a:rPr>
              <a:t>Design </a:t>
            </a: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a </a:t>
            </a:r>
            <a:r>
              <a:rPr dirty="0" sz="2000" spc="-5">
                <a:solidFill>
                  <a:srgbClr val="FF0000"/>
                </a:solidFill>
                <a:latin typeface="Calibri"/>
                <a:cs typeface="Calibri"/>
              </a:rPr>
              <a:t>gusseted base on </a:t>
            </a: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a </a:t>
            </a:r>
            <a:r>
              <a:rPr dirty="0" sz="2000" spc="-15">
                <a:solidFill>
                  <a:srgbClr val="FF0000"/>
                </a:solidFill>
                <a:latin typeface="Calibri"/>
                <a:cs typeface="Calibri"/>
              </a:rPr>
              <a:t>concrete </a:t>
            </a:r>
            <a:r>
              <a:rPr dirty="0" sz="2000" spc="-10">
                <a:solidFill>
                  <a:srgbClr val="FF0000"/>
                </a:solidFill>
                <a:latin typeface="Calibri"/>
                <a:cs typeface="Calibri"/>
              </a:rPr>
              <a:t>pedestal </a:t>
            </a:r>
            <a:r>
              <a:rPr dirty="0" sz="2000" spc="-15">
                <a:solidFill>
                  <a:srgbClr val="FF0000"/>
                </a:solidFill>
                <a:latin typeface="Calibri"/>
                <a:cs typeface="Calibri"/>
              </a:rPr>
              <a:t>for </a:t>
            </a: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a </a:t>
            </a:r>
            <a:r>
              <a:rPr dirty="0" sz="2000" spc="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FF0000"/>
                </a:solidFill>
                <a:latin typeface="Calibri"/>
                <a:cs typeface="Calibri"/>
              </a:rPr>
              <a:t>column</a:t>
            </a: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 ISHB</a:t>
            </a:r>
            <a:r>
              <a:rPr dirty="0" sz="2000" spc="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400</a:t>
            </a:r>
            <a:r>
              <a:rPr dirty="0" sz="2000" spc="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@</a:t>
            </a:r>
            <a:r>
              <a:rPr dirty="0" sz="2000" spc="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FF0000"/>
                </a:solidFill>
                <a:latin typeface="Calibri"/>
                <a:cs typeface="Calibri"/>
              </a:rPr>
              <a:t>759</a:t>
            </a: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FF0000"/>
                </a:solidFill>
                <a:latin typeface="Calibri"/>
                <a:cs typeface="Calibri"/>
              </a:rPr>
              <a:t>N/m</a:t>
            </a: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FF0000"/>
                </a:solidFill>
                <a:latin typeface="Calibri"/>
                <a:cs typeface="Calibri"/>
              </a:rPr>
              <a:t>with</a:t>
            </a: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 spc="-15">
                <a:solidFill>
                  <a:srgbClr val="FF0000"/>
                </a:solidFill>
                <a:latin typeface="Calibri"/>
                <a:cs typeface="Calibri"/>
              </a:rPr>
              <a:t>two</a:t>
            </a:r>
            <a:r>
              <a:rPr dirty="0" sz="2000" spc="-1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FF0000"/>
                </a:solidFill>
                <a:latin typeface="Calibri"/>
                <a:cs typeface="Calibri"/>
              </a:rPr>
              <a:t>flanged </a:t>
            </a: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FF0000"/>
                </a:solidFill>
                <a:latin typeface="Calibri"/>
                <a:cs typeface="Calibri"/>
              </a:rPr>
              <a:t>plates </a:t>
            </a: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400 x </a:t>
            </a:r>
            <a:r>
              <a:rPr dirty="0" sz="2000" spc="-5">
                <a:solidFill>
                  <a:srgbClr val="FF0000"/>
                </a:solidFill>
                <a:latin typeface="Calibri"/>
                <a:cs typeface="Calibri"/>
              </a:rPr>
              <a:t>20mm carrying </a:t>
            </a: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a </a:t>
            </a:r>
            <a:r>
              <a:rPr dirty="0" sz="2000" spc="-15">
                <a:solidFill>
                  <a:srgbClr val="FF0000"/>
                </a:solidFill>
                <a:latin typeface="Calibri"/>
                <a:cs typeface="Calibri"/>
              </a:rPr>
              <a:t>factored </a:t>
            </a: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load of </a:t>
            </a:r>
            <a:r>
              <a:rPr dirty="0" sz="2000" spc="-5">
                <a:solidFill>
                  <a:srgbClr val="FF0000"/>
                </a:solidFill>
                <a:latin typeface="Calibri"/>
                <a:cs typeface="Calibri"/>
              </a:rPr>
              <a:t>4000 </a:t>
            </a: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FF0000"/>
                </a:solidFill>
                <a:latin typeface="Calibri"/>
                <a:cs typeface="Calibri"/>
              </a:rPr>
              <a:t>KN. The column is </a:t>
            </a:r>
            <a:r>
              <a:rPr dirty="0" sz="2000" spc="-15">
                <a:solidFill>
                  <a:srgbClr val="FF0000"/>
                </a:solidFill>
                <a:latin typeface="Calibri"/>
                <a:cs typeface="Calibri"/>
              </a:rPr>
              <a:t>to</a:t>
            </a:r>
            <a:r>
              <a:rPr dirty="0" sz="2000" spc="-1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be </a:t>
            </a:r>
            <a:r>
              <a:rPr dirty="0" sz="2000" spc="-5">
                <a:solidFill>
                  <a:srgbClr val="FF0000"/>
                </a:solidFill>
                <a:latin typeface="Calibri"/>
                <a:cs typeface="Calibri"/>
              </a:rPr>
              <a:t>supported </a:t>
            </a:r>
            <a:r>
              <a:rPr dirty="0" sz="2000" spc="-10">
                <a:solidFill>
                  <a:srgbClr val="FF0000"/>
                </a:solidFill>
                <a:latin typeface="Calibri"/>
                <a:cs typeface="Calibri"/>
              </a:rPr>
              <a:t>on concreted </a:t>
            </a:r>
            <a:r>
              <a:rPr dirty="0" sz="20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FF0000"/>
                </a:solidFill>
                <a:latin typeface="Calibri"/>
                <a:cs typeface="Calibri"/>
              </a:rPr>
              <a:t>pedestal </a:t>
            </a:r>
            <a:r>
              <a:rPr dirty="0" sz="2000" spc="-5">
                <a:solidFill>
                  <a:srgbClr val="FF0000"/>
                </a:solidFill>
                <a:latin typeface="Calibri"/>
                <a:cs typeface="Calibri"/>
              </a:rPr>
              <a:t>build with M20 </a:t>
            </a:r>
            <a:r>
              <a:rPr dirty="0" sz="2000" spc="-10">
                <a:solidFill>
                  <a:srgbClr val="FF0000"/>
                </a:solidFill>
                <a:latin typeface="Calibri"/>
                <a:cs typeface="Calibri"/>
              </a:rPr>
              <a:t>concrete. </a:t>
            </a:r>
            <a:r>
              <a:rPr dirty="0" sz="2000" spc="-60">
                <a:solidFill>
                  <a:srgbClr val="FF0000"/>
                </a:solidFill>
                <a:latin typeface="Calibri"/>
                <a:cs typeface="Calibri"/>
              </a:rPr>
              <a:t>Take</a:t>
            </a:r>
            <a:r>
              <a:rPr dirty="0" sz="2000" spc="33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FF0000"/>
                </a:solidFill>
                <a:latin typeface="Calibri"/>
                <a:cs typeface="Calibri"/>
              </a:rPr>
              <a:t>SBC </a:t>
            </a: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of </a:t>
            </a:r>
            <a:r>
              <a:rPr dirty="0" sz="2000" spc="-5">
                <a:solidFill>
                  <a:srgbClr val="FF0000"/>
                </a:solidFill>
                <a:latin typeface="Calibri"/>
                <a:cs typeface="Calibri"/>
              </a:rPr>
              <a:t>soil </a:t>
            </a: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 as</a:t>
            </a:r>
            <a:r>
              <a:rPr dirty="0" sz="20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225</a:t>
            </a:r>
            <a:r>
              <a:rPr dirty="0" sz="2000" spc="-2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 spc="5">
                <a:solidFill>
                  <a:srgbClr val="FF0000"/>
                </a:solidFill>
                <a:latin typeface="Calibri"/>
                <a:cs typeface="Calibri"/>
              </a:rPr>
              <a:t>KN/m</a:t>
            </a:r>
            <a:r>
              <a:rPr dirty="0" baseline="25641" sz="1950" spc="7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endParaRPr baseline="25641" sz="195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2168" y="2948939"/>
            <a:ext cx="5878067" cy="6214871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42112" y="9501555"/>
            <a:ext cx="875665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955"/>
              </a:lnSpc>
            </a:pPr>
            <a:r>
              <a:rPr dirty="0" sz="900" spc="-5">
                <a:solidFill>
                  <a:srgbClr val="888888"/>
                </a:solidFill>
                <a:latin typeface="Calibri"/>
                <a:cs typeface="Calibri"/>
              </a:rPr>
              <a:t>BGSIT,</a:t>
            </a:r>
            <a:r>
              <a:rPr dirty="0" sz="900" spc="-45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dirty="0" sz="900" spc="-5">
                <a:solidFill>
                  <a:srgbClr val="888888"/>
                </a:solidFill>
                <a:latin typeface="Calibri"/>
                <a:cs typeface="Calibri"/>
              </a:rPr>
              <a:t>CIVIL</a:t>
            </a:r>
            <a:r>
              <a:rPr dirty="0" sz="900" spc="-40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888888"/>
                </a:solidFill>
                <a:latin typeface="Calibri"/>
                <a:cs typeface="Calibri"/>
              </a:rPr>
              <a:t>DEPT.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84925" y="9501555"/>
            <a:ext cx="192405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955"/>
              </a:lnSpc>
            </a:pPr>
            <a:r>
              <a:rPr dirty="0" sz="900">
                <a:solidFill>
                  <a:srgbClr val="888888"/>
                </a:solidFill>
                <a:latin typeface="Calibri"/>
                <a:cs typeface="Calibri"/>
              </a:rPr>
              <a:t>10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0997" y="228727"/>
            <a:ext cx="39878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Times New Roman"/>
                <a:cs typeface="Times New Roman"/>
              </a:rPr>
              <a:t>DS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16497" y="228727"/>
            <a:ext cx="5422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Times New Roman"/>
                <a:cs typeface="Times New Roman"/>
              </a:rPr>
              <a:t>17CV62</a:t>
            </a:r>
            <a:endParaRPr sz="120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15074" y="596074"/>
            <a:ext cx="6429375" cy="8715375"/>
            <a:chOff x="215074" y="596074"/>
            <a:chExt cx="6429375" cy="8715375"/>
          </a:xfrm>
        </p:grpSpPr>
        <p:sp>
          <p:nvSpPr>
            <p:cNvPr id="5" name="object 5"/>
            <p:cNvSpPr/>
            <p:nvPr/>
          </p:nvSpPr>
          <p:spPr>
            <a:xfrm>
              <a:off x="229361" y="610362"/>
              <a:ext cx="6400800" cy="8686800"/>
            </a:xfrm>
            <a:custGeom>
              <a:avLst/>
              <a:gdLst/>
              <a:ahLst/>
              <a:cxnLst/>
              <a:rect l="l" t="t" r="r" b="b"/>
              <a:pathLst>
                <a:path w="6400800" h="8686800">
                  <a:moveTo>
                    <a:pt x="0" y="8686800"/>
                  </a:moveTo>
                  <a:lnTo>
                    <a:pt x="6400799" y="8686800"/>
                  </a:lnTo>
                  <a:lnTo>
                    <a:pt x="6400799" y="0"/>
                  </a:lnTo>
                  <a:lnTo>
                    <a:pt x="0" y="0"/>
                  </a:lnTo>
                  <a:lnTo>
                    <a:pt x="0" y="8686800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4715" y="754380"/>
              <a:ext cx="5989320" cy="8252462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42112" y="9501555"/>
            <a:ext cx="875665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955"/>
              </a:lnSpc>
            </a:pPr>
            <a:r>
              <a:rPr dirty="0" sz="900" spc="-5">
                <a:solidFill>
                  <a:srgbClr val="888888"/>
                </a:solidFill>
                <a:latin typeface="Calibri"/>
                <a:cs typeface="Calibri"/>
              </a:rPr>
              <a:t>BGSIT,</a:t>
            </a:r>
            <a:r>
              <a:rPr dirty="0" sz="900" spc="-45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dirty="0" sz="900" spc="-5">
                <a:solidFill>
                  <a:srgbClr val="888888"/>
                </a:solidFill>
                <a:latin typeface="Calibri"/>
                <a:cs typeface="Calibri"/>
              </a:rPr>
              <a:t>CIVIL</a:t>
            </a:r>
            <a:r>
              <a:rPr dirty="0" sz="900" spc="-40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888888"/>
                </a:solidFill>
                <a:latin typeface="Calibri"/>
                <a:cs typeface="Calibri"/>
              </a:rPr>
              <a:t>DEPT.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84925" y="9501555"/>
            <a:ext cx="192405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955"/>
              </a:lnSpc>
            </a:pPr>
            <a:r>
              <a:rPr dirty="0" sz="900">
                <a:solidFill>
                  <a:srgbClr val="888888"/>
                </a:solidFill>
                <a:latin typeface="Calibri"/>
                <a:cs typeface="Calibri"/>
              </a:rPr>
              <a:t>11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0997" y="228727"/>
            <a:ext cx="39878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Times New Roman"/>
                <a:cs typeface="Times New Roman"/>
              </a:rPr>
              <a:t>DS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16497" y="228727"/>
            <a:ext cx="5422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Times New Roman"/>
                <a:cs typeface="Times New Roman"/>
              </a:rPr>
              <a:t>17CV62</a:t>
            </a:r>
            <a:endParaRPr sz="120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15074" y="596074"/>
            <a:ext cx="6429375" cy="8715375"/>
            <a:chOff x="215074" y="596074"/>
            <a:chExt cx="6429375" cy="8715375"/>
          </a:xfrm>
        </p:grpSpPr>
        <p:sp>
          <p:nvSpPr>
            <p:cNvPr id="5" name="object 5"/>
            <p:cNvSpPr/>
            <p:nvPr/>
          </p:nvSpPr>
          <p:spPr>
            <a:xfrm>
              <a:off x="229361" y="610362"/>
              <a:ext cx="6400800" cy="8686800"/>
            </a:xfrm>
            <a:custGeom>
              <a:avLst/>
              <a:gdLst/>
              <a:ahLst/>
              <a:cxnLst/>
              <a:rect l="l" t="t" r="r" b="b"/>
              <a:pathLst>
                <a:path w="6400800" h="8686800">
                  <a:moveTo>
                    <a:pt x="0" y="8686800"/>
                  </a:moveTo>
                  <a:lnTo>
                    <a:pt x="6400799" y="8686800"/>
                  </a:lnTo>
                  <a:lnTo>
                    <a:pt x="6400799" y="0"/>
                  </a:lnTo>
                  <a:lnTo>
                    <a:pt x="0" y="0"/>
                  </a:lnTo>
                  <a:lnTo>
                    <a:pt x="0" y="8686800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0811" y="768096"/>
              <a:ext cx="6056376" cy="826770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42112" y="9501555"/>
            <a:ext cx="875665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955"/>
              </a:lnSpc>
            </a:pPr>
            <a:r>
              <a:rPr dirty="0" sz="900" spc="-5">
                <a:solidFill>
                  <a:srgbClr val="888888"/>
                </a:solidFill>
                <a:latin typeface="Calibri"/>
                <a:cs typeface="Calibri"/>
              </a:rPr>
              <a:t>BGSIT,</a:t>
            </a:r>
            <a:r>
              <a:rPr dirty="0" sz="900" spc="-45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dirty="0" sz="900" spc="-5">
                <a:solidFill>
                  <a:srgbClr val="888888"/>
                </a:solidFill>
                <a:latin typeface="Calibri"/>
                <a:cs typeface="Calibri"/>
              </a:rPr>
              <a:t>CIVIL</a:t>
            </a:r>
            <a:r>
              <a:rPr dirty="0" sz="900" spc="-40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888888"/>
                </a:solidFill>
                <a:latin typeface="Calibri"/>
                <a:cs typeface="Calibri"/>
              </a:rPr>
              <a:t>DEPT.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84925" y="9501555"/>
            <a:ext cx="192405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955"/>
              </a:lnSpc>
            </a:pPr>
            <a:r>
              <a:rPr dirty="0" sz="900">
                <a:solidFill>
                  <a:srgbClr val="888888"/>
                </a:solidFill>
                <a:latin typeface="Calibri"/>
                <a:cs typeface="Calibri"/>
              </a:rPr>
              <a:t>12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0997" y="228727"/>
            <a:ext cx="39878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Times New Roman"/>
                <a:cs typeface="Times New Roman"/>
              </a:rPr>
              <a:t>DS</a:t>
            </a:r>
            <a:r>
              <a:rPr dirty="0" sz="1200">
                <a:latin typeface="Times New Roman"/>
                <a:cs typeface="Times New Roman"/>
              </a:rPr>
              <a:t>S</a:t>
            </a:r>
            <a:r>
              <a:rPr dirty="0" sz="1200"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16497" y="228727"/>
            <a:ext cx="5422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Times New Roman"/>
                <a:cs typeface="Times New Roman"/>
              </a:rPr>
              <a:t>17CV62</a:t>
            </a:r>
            <a:endParaRPr sz="120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15074" y="596074"/>
            <a:ext cx="6429375" cy="8715375"/>
            <a:chOff x="215074" y="596074"/>
            <a:chExt cx="6429375" cy="8715375"/>
          </a:xfrm>
        </p:grpSpPr>
        <p:sp>
          <p:nvSpPr>
            <p:cNvPr id="5" name="object 5"/>
            <p:cNvSpPr/>
            <p:nvPr/>
          </p:nvSpPr>
          <p:spPr>
            <a:xfrm>
              <a:off x="229361" y="610362"/>
              <a:ext cx="6400800" cy="8686800"/>
            </a:xfrm>
            <a:custGeom>
              <a:avLst/>
              <a:gdLst/>
              <a:ahLst/>
              <a:cxnLst/>
              <a:rect l="l" t="t" r="r" b="b"/>
              <a:pathLst>
                <a:path w="6400800" h="8686800">
                  <a:moveTo>
                    <a:pt x="0" y="8686800"/>
                  </a:moveTo>
                  <a:lnTo>
                    <a:pt x="6400799" y="8686800"/>
                  </a:lnTo>
                  <a:lnTo>
                    <a:pt x="6400799" y="0"/>
                  </a:lnTo>
                  <a:lnTo>
                    <a:pt x="0" y="0"/>
                  </a:lnTo>
                  <a:lnTo>
                    <a:pt x="0" y="8686800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9391" y="789432"/>
              <a:ext cx="6024372" cy="826922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42112" y="9501555"/>
            <a:ext cx="875665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955"/>
              </a:lnSpc>
            </a:pPr>
            <a:r>
              <a:rPr dirty="0" sz="900" spc="-5">
                <a:solidFill>
                  <a:srgbClr val="888888"/>
                </a:solidFill>
                <a:latin typeface="Calibri"/>
                <a:cs typeface="Calibri"/>
              </a:rPr>
              <a:t>BGSIT,</a:t>
            </a:r>
            <a:r>
              <a:rPr dirty="0" sz="900" spc="-45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dirty="0" sz="900" spc="-5">
                <a:solidFill>
                  <a:srgbClr val="888888"/>
                </a:solidFill>
                <a:latin typeface="Calibri"/>
                <a:cs typeface="Calibri"/>
              </a:rPr>
              <a:t>CIVIL</a:t>
            </a:r>
            <a:r>
              <a:rPr dirty="0" sz="900" spc="-40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888888"/>
                </a:solidFill>
                <a:latin typeface="Calibri"/>
                <a:cs typeface="Calibri"/>
              </a:rPr>
              <a:t>DEPT.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84925" y="9501555"/>
            <a:ext cx="192405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955"/>
              </a:lnSpc>
            </a:pPr>
            <a:r>
              <a:rPr dirty="0" sz="900">
                <a:solidFill>
                  <a:srgbClr val="888888"/>
                </a:solidFill>
                <a:latin typeface="Calibri"/>
                <a:cs typeface="Calibri"/>
              </a:rPr>
              <a:t>13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498080" cy="10607040"/>
            <a:chOff x="0" y="0"/>
            <a:chExt cx="7498080" cy="106070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498080" cy="106070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584" y="106677"/>
              <a:ext cx="7296911" cy="1039520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498080" cy="10607040"/>
            <a:chOff x="0" y="0"/>
            <a:chExt cx="7498080" cy="106070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498080" cy="106070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584" y="106677"/>
              <a:ext cx="7296911" cy="1039520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498080" cy="10607040"/>
            <a:chOff x="0" y="0"/>
            <a:chExt cx="7498080" cy="106070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498080" cy="106070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584" y="106677"/>
              <a:ext cx="7296911" cy="1039520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498080" cy="10607040"/>
            <a:chOff x="0" y="0"/>
            <a:chExt cx="7498080" cy="106070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498080" cy="106070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584" y="106677"/>
              <a:ext cx="7296911" cy="1039520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2021-09-08T08:45:38Z</dcterms:created>
  <dcterms:modified xsi:type="dcterms:W3CDTF">2021-09-08T08:45:38Z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2021-09-08T00:00:00Z</vt:filetime>
  </property>
</Properties>
</file>